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19" r:id="rId1"/>
  </p:sldMasterIdLst>
  <p:notesMasterIdLst>
    <p:notesMasterId r:id="rId28"/>
  </p:notesMasterIdLst>
  <p:handoutMasterIdLst>
    <p:handoutMasterId r:id="rId29"/>
  </p:handout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09" r:id="rId22"/>
    <p:sldId id="313" r:id="rId23"/>
    <p:sldId id="259" r:id="rId24"/>
    <p:sldId id="279" r:id="rId25"/>
    <p:sldId id="280" r:id="rId26"/>
    <p:sldId id="281"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ato Medium" panose="020B0604020202020204" charset="0"/>
      <p:regular r:id="rId34"/>
      <p:italic r:id="rId35"/>
    </p:embeddedFont>
    <p:embeddedFont>
      <p:font typeface="Calibri Light" panose="020F0302020204030204" pitchFamily="34" charset="0"/>
      <p:regular r:id="rId36"/>
      <p:italic r:id="rId37"/>
    </p:embeddedFont>
    <p:embeddedFont>
      <p:font typeface="Meiryo" panose="020B0604020202020204" charset="-128"/>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5" autoAdjust="0"/>
    <p:restoredTop sz="95179" autoAdjust="0"/>
  </p:normalViewPr>
  <p:slideViewPr>
    <p:cSldViewPr snapToGrid="0" showGuides="1">
      <p:cViewPr varScale="1">
        <p:scale>
          <a:sx n="70" d="100"/>
          <a:sy n="70" d="100"/>
        </p:scale>
        <p:origin x="768" y="72"/>
      </p:cViewPr>
      <p:guideLst>
        <p:guide orient="horz" pos="2160"/>
        <p:guide pos="3840"/>
      </p:guideLst>
    </p:cSldViewPr>
  </p:slideViewPr>
  <p:outlineViewPr>
    <p:cViewPr>
      <p:scale>
        <a:sx n="33" d="100"/>
        <a:sy n="33" d="100"/>
      </p:scale>
      <p:origin x="0" y="-2096"/>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BF61BA-1F88-4DA6-81F4-7620811F22CD}" type="datetimeFigureOut">
              <a:rPr lang="en-US" smtClean="0"/>
              <a:t>1/25/2024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D73C9-6499-42EC-ADB9-96E7EBCC50E2}" type="slidenum">
              <a:rPr lang="en-US" smtClean="0"/>
              <a:t>‹#›</a:t>
            </a:fld>
            <a:endParaRPr lang="en-US"/>
          </a:p>
        </p:txBody>
      </p:sp>
    </p:spTree>
    <p:extLst>
      <p:ext uri="{BB962C8B-B14F-4D97-AF65-F5344CB8AC3E}">
        <p14:creationId xmlns:p14="http://schemas.microsoft.com/office/powerpoint/2010/main" val="416719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59B99-84AC-4FF0-82CF-874682C981C5}"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4E6D8-B77A-40B3-B648-7E00F87F49EE}" type="slidenum">
              <a:rPr lang="en-US" smtClean="0"/>
              <a:t>‹#›</a:t>
            </a:fld>
            <a:endParaRPr lang="en-US"/>
          </a:p>
        </p:txBody>
      </p:sp>
    </p:spTree>
    <p:extLst>
      <p:ext uri="{BB962C8B-B14F-4D97-AF65-F5344CB8AC3E}">
        <p14:creationId xmlns:p14="http://schemas.microsoft.com/office/powerpoint/2010/main" val="20497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E54E6D8-B77A-40B3-B648-7E00F87F49EE}" type="slidenum">
              <a:rPr lang="en-US" smtClean="0"/>
              <a:t>21</a:t>
            </a:fld>
            <a:endParaRPr lang="en-US"/>
          </a:p>
        </p:txBody>
      </p:sp>
    </p:spTree>
    <p:extLst>
      <p:ext uri="{BB962C8B-B14F-4D97-AF65-F5344CB8AC3E}">
        <p14:creationId xmlns:p14="http://schemas.microsoft.com/office/powerpoint/2010/main" val="185762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3D28F34C-8B43-96B8-8BA3-71334642A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p14="http://schemas.microsoft.com/office/powerpoint/2010/main" xmlns="" id="{420169E6-CA9D-9016-B676-945A270A4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p14="http://schemas.microsoft.com/office/powerpoint/2010/main" xmlns="" id="{03601A07-3FB8-2648-3924-B8ACA0D76644}"/>
              </a:ext>
            </a:extLst>
          </p:cNvPr>
          <p:cNvSpPr>
            <a:spLocks noGrp="1"/>
          </p:cNvSpPr>
          <p:nvPr>
            <p:ph type="dt" sz="half" idx="10"/>
          </p:nvPr>
        </p:nvSpPr>
        <p:spPr/>
        <p:txBody>
          <a:bodyPr/>
          <a:lstStyle/>
          <a:p>
            <a:fld id="{CE744B52-1198-4C4A-903F-0A39D78EB71E}"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D6A72CB4-EC30-C85B-7635-32C441C10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F313E9C8-4090-227B-ECBD-FB3651A61827}"/>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420353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5D282407-303A-CADC-C7D4-6AF6662BF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p14="http://schemas.microsoft.com/office/powerpoint/2010/main" xmlns="" id="{7727D757-CB43-3114-7D2F-8AEA62C1D0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14="http://schemas.microsoft.com/office/powerpoint/2010/main" xmlns="" id="{A44F845A-1B23-B7C0-54EA-F03E2A7A18F2}"/>
              </a:ext>
            </a:extLst>
          </p:cNvPr>
          <p:cNvSpPr>
            <a:spLocks noGrp="1"/>
          </p:cNvSpPr>
          <p:nvPr>
            <p:ph type="dt" sz="half" idx="10"/>
          </p:nvPr>
        </p:nvSpPr>
        <p:spPr/>
        <p:txBody>
          <a:bodyPr/>
          <a:lstStyle/>
          <a:p>
            <a:fld id="{FB869D11-C4E8-4E72-82DA-6A3B18F182BD}"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9523EEFF-E536-FF87-8F2E-62D152B1E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BCEEF131-F94B-5723-AE42-BE4765C6B083}"/>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292155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14="http://schemas.microsoft.com/office/powerpoint/2010/main" xmlns="" id="{984899A4-B370-4B81-A21E-4362CF55E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p14="http://schemas.microsoft.com/office/powerpoint/2010/main" xmlns="" id="{829D4EE8-D79A-91C3-02FE-F51E25BBF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14="http://schemas.microsoft.com/office/powerpoint/2010/main" xmlns="" id="{6D9FF608-CEE5-3ECE-B148-F405F29A3369}"/>
              </a:ext>
            </a:extLst>
          </p:cNvPr>
          <p:cNvSpPr>
            <a:spLocks noGrp="1"/>
          </p:cNvSpPr>
          <p:nvPr>
            <p:ph type="dt" sz="half" idx="10"/>
          </p:nvPr>
        </p:nvSpPr>
        <p:spPr/>
        <p:txBody>
          <a:bodyPr/>
          <a:lstStyle/>
          <a:p>
            <a:fld id="{78B988FC-B03F-46EB-A0FD-20DB2DC7D206}"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17A26F2B-C15B-06EA-3238-815D2D735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B1F4B7F2-67E9-EEDB-CB02-30940E52B4D9}"/>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341424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68AF3B5F-3BEA-3150-7E16-9DD540B2B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p14="http://schemas.microsoft.com/office/powerpoint/2010/main" xmlns="" id="{B764A7F2-D5B6-728A-3B96-745EB84C7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14="http://schemas.microsoft.com/office/powerpoint/2010/main" xmlns="" id="{EF569FB2-8BF4-4828-1B56-08C61B4353E0}"/>
              </a:ext>
            </a:extLst>
          </p:cNvPr>
          <p:cNvSpPr>
            <a:spLocks noGrp="1"/>
          </p:cNvSpPr>
          <p:nvPr>
            <p:ph type="dt" sz="half" idx="10"/>
          </p:nvPr>
        </p:nvSpPr>
        <p:spPr/>
        <p:txBody>
          <a:bodyPr/>
          <a:lstStyle/>
          <a:p>
            <a:fld id="{6E4465C5-799B-41A0-B0E4-99F7410FEBA1}"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20EA5544-CE5D-EC4F-92FF-4B25861F0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8B467AA7-FA1D-DA48-26A8-AB3150CA732A}"/>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418737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334514EB-8A95-80D3-BBD2-F628D88BA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p14="http://schemas.microsoft.com/office/powerpoint/2010/main" xmlns="" id="{A8828D3B-9EAA-3C56-DA13-5E1AA1EE6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p14="http://schemas.microsoft.com/office/powerpoint/2010/main" xmlns="" id="{3BF7A898-3404-14A0-B5CD-4878B8F1CEF9}"/>
              </a:ext>
            </a:extLst>
          </p:cNvPr>
          <p:cNvSpPr>
            <a:spLocks noGrp="1"/>
          </p:cNvSpPr>
          <p:nvPr>
            <p:ph type="dt" sz="half" idx="10"/>
          </p:nvPr>
        </p:nvSpPr>
        <p:spPr/>
        <p:txBody>
          <a:bodyPr/>
          <a:lstStyle/>
          <a:p>
            <a:fld id="{8B41331F-5CC4-4E8E-9541-BB7DACF6B673}"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A55C9E00-13FE-6E19-AC6D-AA62AA57D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DE8B7B80-A983-8712-5A6B-51337D0CEDA7}"/>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376500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7212BF5E-D9BD-FBC4-A61D-4305D2E60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p14="http://schemas.microsoft.com/office/powerpoint/2010/main" xmlns="" id="{FDD313EF-F657-B2DB-61B0-F1ED5A902D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p14="http://schemas.microsoft.com/office/powerpoint/2010/main" xmlns="" id="{52F13AB6-6686-05DB-93C1-0C9A6D0145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p14="http://schemas.microsoft.com/office/powerpoint/2010/main" xmlns="" id="{41707444-1E6C-F002-07F5-179E8272051B}"/>
              </a:ext>
            </a:extLst>
          </p:cNvPr>
          <p:cNvSpPr>
            <a:spLocks noGrp="1"/>
          </p:cNvSpPr>
          <p:nvPr>
            <p:ph type="dt" sz="half" idx="10"/>
          </p:nvPr>
        </p:nvSpPr>
        <p:spPr/>
        <p:txBody>
          <a:bodyPr/>
          <a:lstStyle/>
          <a:p>
            <a:fld id="{8BDD7D13-6607-4172-ACD9-F4B510CA4554}" type="datetime1">
              <a:rPr lang="en-US" smtClean="0"/>
              <a:t>1/25/2024</a:t>
            </a:fld>
            <a:endParaRPr lang="en-US"/>
          </a:p>
        </p:txBody>
      </p:sp>
      <p:sp>
        <p:nvSpPr>
          <p:cNvPr id="6" name="Footer Placeholder 5">
            <a:extLst>
              <a:ext uri="{FF2B5EF4-FFF2-40B4-BE49-F238E27FC236}">
                <a16:creationId xmlns:a16="http://schemas.microsoft.com/office/drawing/2014/main" xmlns:p14="http://schemas.microsoft.com/office/powerpoint/2010/main" xmlns="" id="{CB4059CF-75BE-B085-917A-2F9C6030A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14="http://schemas.microsoft.com/office/powerpoint/2010/main" xmlns="" id="{DDCA6112-C919-50A6-4F88-63C2A8E4A0C4}"/>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418747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8ED48BC2-F35B-7EBE-F2AC-4168750D2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p14="http://schemas.microsoft.com/office/powerpoint/2010/main" xmlns="" id="{D83F7B7F-A4E1-AD11-EFAE-ED57A2E80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p14="http://schemas.microsoft.com/office/powerpoint/2010/main" xmlns="" id="{3860446E-9B13-4E88-18CF-6C081DA0F2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p14="http://schemas.microsoft.com/office/powerpoint/2010/main" xmlns="" id="{E9DC5E6C-6B17-A6A6-5F55-DE4980394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p14="http://schemas.microsoft.com/office/powerpoint/2010/main" xmlns="" id="{7A4249DB-91ED-A2E9-DFF0-33161A1D8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p14="http://schemas.microsoft.com/office/powerpoint/2010/main" xmlns="" id="{11E472B1-FF47-F767-B05F-8C9409F9CB7A}"/>
              </a:ext>
            </a:extLst>
          </p:cNvPr>
          <p:cNvSpPr>
            <a:spLocks noGrp="1"/>
          </p:cNvSpPr>
          <p:nvPr>
            <p:ph type="dt" sz="half" idx="10"/>
          </p:nvPr>
        </p:nvSpPr>
        <p:spPr/>
        <p:txBody>
          <a:bodyPr/>
          <a:lstStyle/>
          <a:p>
            <a:fld id="{B5A29F65-DFD1-46D5-952F-1611BFC29871}" type="datetime1">
              <a:rPr lang="en-US" smtClean="0"/>
              <a:t>1/25/2024</a:t>
            </a:fld>
            <a:endParaRPr lang="en-US"/>
          </a:p>
        </p:txBody>
      </p:sp>
      <p:sp>
        <p:nvSpPr>
          <p:cNvPr id="8" name="Footer Placeholder 7">
            <a:extLst>
              <a:ext uri="{FF2B5EF4-FFF2-40B4-BE49-F238E27FC236}">
                <a16:creationId xmlns:a16="http://schemas.microsoft.com/office/drawing/2014/main" xmlns:p14="http://schemas.microsoft.com/office/powerpoint/2010/main" xmlns="" id="{F738F745-9113-ADBC-49CE-E4DE352F4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p14="http://schemas.microsoft.com/office/powerpoint/2010/main" xmlns="" id="{A40E51F8-F8C2-8612-D61B-DEDC3ECFBBBE}"/>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420074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DC771971-8B18-C26B-1F86-608242124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p14="http://schemas.microsoft.com/office/powerpoint/2010/main" xmlns="" id="{2B4B8455-D965-5F9F-9959-95BA3233609F}"/>
              </a:ext>
            </a:extLst>
          </p:cNvPr>
          <p:cNvSpPr>
            <a:spLocks noGrp="1"/>
          </p:cNvSpPr>
          <p:nvPr>
            <p:ph type="dt" sz="half" idx="10"/>
          </p:nvPr>
        </p:nvSpPr>
        <p:spPr/>
        <p:txBody>
          <a:bodyPr/>
          <a:lstStyle/>
          <a:p>
            <a:fld id="{0A25B885-DB00-4301-A00F-8183CA4B1731}" type="datetime1">
              <a:rPr lang="en-US" smtClean="0"/>
              <a:t>1/25/2024</a:t>
            </a:fld>
            <a:endParaRPr lang="en-US"/>
          </a:p>
        </p:txBody>
      </p:sp>
      <p:sp>
        <p:nvSpPr>
          <p:cNvPr id="4" name="Footer Placeholder 3">
            <a:extLst>
              <a:ext uri="{FF2B5EF4-FFF2-40B4-BE49-F238E27FC236}">
                <a16:creationId xmlns:a16="http://schemas.microsoft.com/office/drawing/2014/main" xmlns:p14="http://schemas.microsoft.com/office/powerpoint/2010/main" xmlns="" id="{CC80BE67-1550-7922-68BD-6316370E5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p14="http://schemas.microsoft.com/office/powerpoint/2010/main" xmlns="" id="{87D330F2-94E4-2A42-3FA1-EFDBD1FE3F4A}"/>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32409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14="http://schemas.microsoft.com/office/powerpoint/2010/main" xmlns="" id="{50BAC4D7-5CE5-31AA-E4FB-0C6BE75ED172}"/>
              </a:ext>
            </a:extLst>
          </p:cNvPr>
          <p:cNvSpPr>
            <a:spLocks noGrp="1"/>
          </p:cNvSpPr>
          <p:nvPr>
            <p:ph type="dt" sz="half" idx="10"/>
          </p:nvPr>
        </p:nvSpPr>
        <p:spPr/>
        <p:txBody>
          <a:bodyPr/>
          <a:lstStyle/>
          <a:p>
            <a:fld id="{2A651616-DE50-48FF-B6C1-4F53DACA2A39}" type="datetime1">
              <a:rPr lang="en-US" smtClean="0"/>
              <a:t>1/25/2024</a:t>
            </a:fld>
            <a:endParaRPr lang="en-US"/>
          </a:p>
        </p:txBody>
      </p:sp>
      <p:sp>
        <p:nvSpPr>
          <p:cNvPr id="3" name="Footer Placeholder 2">
            <a:extLst>
              <a:ext uri="{FF2B5EF4-FFF2-40B4-BE49-F238E27FC236}">
                <a16:creationId xmlns:a16="http://schemas.microsoft.com/office/drawing/2014/main" xmlns:p14="http://schemas.microsoft.com/office/powerpoint/2010/main" xmlns="" id="{AE040041-8CED-5F73-3267-2C9E599090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p14="http://schemas.microsoft.com/office/powerpoint/2010/main" xmlns="" id="{8AAA0E54-6B56-EB0D-41AF-784EFE20ABFB}"/>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15637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E3EA914D-FF79-1E62-0B4D-13973D775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p14="http://schemas.microsoft.com/office/powerpoint/2010/main" xmlns="" id="{6B006E07-C6F1-B75E-7D40-568714A1C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p14="http://schemas.microsoft.com/office/powerpoint/2010/main" xmlns="" id="{6DC0962E-D50D-81B6-F7BC-D2999CED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4="http://schemas.microsoft.com/office/powerpoint/2010/main" xmlns="" id="{F487F96F-0B34-5EED-521E-6763EA50E29F}"/>
              </a:ext>
            </a:extLst>
          </p:cNvPr>
          <p:cNvSpPr>
            <a:spLocks noGrp="1"/>
          </p:cNvSpPr>
          <p:nvPr>
            <p:ph type="dt" sz="half" idx="10"/>
          </p:nvPr>
        </p:nvSpPr>
        <p:spPr/>
        <p:txBody>
          <a:bodyPr/>
          <a:lstStyle/>
          <a:p>
            <a:fld id="{BAA76A8E-10AE-416C-AAEF-0CED3AFC9129}" type="datetime1">
              <a:rPr lang="en-US" smtClean="0"/>
              <a:t>1/25/2024</a:t>
            </a:fld>
            <a:endParaRPr lang="en-US"/>
          </a:p>
        </p:txBody>
      </p:sp>
      <p:sp>
        <p:nvSpPr>
          <p:cNvPr id="6" name="Footer Placeholder 5">
            <a:extLst>
              <a:ext uri="{FF2B5EF4-FFF2-40B4-BE49-F238E27FC236}">
                <a16:creationId xmlns:a16="http://schemas.microsoft.com/office/drawing/2014/main" xmlns:p14="http://schemas.microsoft.com/office/powerpoint/2010/main" xmlns="" id="{24179CC5-D5FE-3A90-DC95-0CF67D708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14="http://schemas.microsoft.com/office/powerpoint/2010/main" xmlns="" id="{76693DEB-B43E-D5F1-A84F-921CF321D415}"/>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272114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D40D07A7-CCC2-2F6C-331F-69AB18EC7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p14="http://schemas.microsoft.com/office/powerpoint/2010/main" xmlns="" id="{908F3102-D8BA-1ECF-2A7D-53EC4895D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p14="http://schemas.microsoft.com/office/powerpoint/2010/main" xmlns="" id="{FAF5330D-16A9-3A9A-52D4-AB513F513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4="http://schemas.microsoft.com/office/powerpoint/2010/main" xmlns="" id="{BDE84F7A-7033-D14B-8506-4ECF1FE37AFF}"/>
              </a:ext>
            </a:extLst>
          </p:cNvPr>
          <p:cNvSpPr>
            <a:spLocks noGrp="1"/>
          </p:cNvSpPr>
          <p:nvPr>
            <p:ph type="dt" sz="half" idx="10"/>
          </p:nvPr>
        </p:nvSpPr>
        <p:spPr/>
        <p:txBody>
          <a:bodyPr/>
          <a:lstStyle/>
          <a:p>
            <a:fld id="{4B8B054F-1BAF-4189-B613-07658D7ADD98}" type="datetime1">
              <a:rPr lang="en-US" smtClean="0"/>
              <a:t>1/25/2024</a:t>
            </a:fld>
            <a:endParaRPr lang="en-US"/>
          </a:p>
        </p:txBody>
      </p:sp>
      <p:sp>
        <p:nvSpPr>
          <p:cNvPr id="6" name="Footer Placeholder 5">
            <a:extLst>
              <a:ext uri="{FF2B5EF4-FFF2-40B4-BE49-F238E27FC236}">
                <a16:creationId xmlns:a16="http://schemas.microsoft.com/office/drawing/2014/main" xmlns:p14="http://schemas.microsoft.com/office/powerpoint/2010/main" xmlns="" id="{ECF467A2-EEBE-D4EA-83A2-944305A72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14="http://schemas.microsoft.com/office/powerpoint/2010/main" xmlns="" id="{02B32D4C-C1B7-8EEB-55E1-AF00E04BBAC7}"/>
              </a:ext>
            </a:extLst>
          </p:cNvPr>
          <p:cNvSpPr>
            <a:spLocks noGrp="1"/>
          </p:cNvSpPr>
          <p:nvPr>
            <p:ph type="sldNum" sz="quarter" idx="12"/>
          </p:nvPr>
        </p:nvSpPr>
        <p:spPr/>
        <p:txBody>
          <a:bodyPr/>
          <a:lstStyle/>
          <a:p>
            <a:fld id="{26BC69A4-1F6E-42B4-B94B-2E713F1E68AB}" type="slidenum">
              <a:rPr lang="en-US" smtClean="0"/>
              <a:t>‹#›</a:t>
            </a:fld>
            <a:endParaRPr lang="en-US"/>
          </a:p>
        </p:txBody>
      </p:sp>
    </p:spTree>
    <p:extLst>
      <p:ext uri="{BB962C8B-B14F-4D97-AF65-F5344CB8AC3E}">
        <p14:creationId xmlns:p14="http://schemas.microsoft.com/office/powerpoint/2010/main" val="75799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7B47FC7E-54BB-4DEF-8835-31A242F97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p14="http://schemas.microsoft.com/office/powerpoint/2010/main" xmlns="" id="{4D841111-3AE2-3C92-4F9A-036B871A7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14="http://schemas.microsoft.com/office/powerpoint/2010/main" xmlns="" id="{6920C134-9950-0A5D-DF71-C29AA44CB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ABA58-C898-4358-800D-103117B939D2}" type="datetime1">
              <a:rPr lang="en-US" smtClean="0"/>
              <a:t>1/25/2024</a:t>
            </a:fld>
            <a:endParaRPr lang="en-US"/>
          </a:p>
        </p:txBody>
      </p:sp>
      <p:sp>
        <p:nvSpPr>
          <p:cNvPr id="5" name="Footer Placeholder 4">
            <a:extLst>
              <a:ext uri="{FF2B5EF4-FFF2-40B4-BE49-F238E27FC236}">
                <a16:creationId xmlns:a16="http://schemas.microsoft.com/office/drawing/2014/main" xmlns:p14="http://schemas.microsoft.com/office/powerpoint/2010/main" xmlns="" id="{A3772E5D-2E6C-7DAB-9247-EACA85F63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AE42954B-87F7-8133-BBE3-CDE8DE584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C69A4-1F6E-42B4-B94B-2E713F1E68AB}" type="slidenum">
              <a:rPr lang="en-US" smtClean="0"/>
              <a:t>‹#›</a:t>
            </a:fld>
            <a:endParaRPr lang="en-US"/>
          </a:p>
        </p:txBody>
      </p:sp>
    </p:spTree>
    <p:extLst>
      <p:ext uri="{BB962C8B-B14F-4D97-AF65-F5344CB8AC3E}">
        <p14:creationId xmlns:p14="http://schemas.microsoft.com/office/powerpoint/2010/main" val="42808340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majones@wardandsmith.com" TargetMode="External"/><Relationship Id="rId4" Type="http://schemas.openxmlformats.org/officeDocument/2006/relationships/hyperlink" Target="mailto:amb@wardandsmith.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2A397E7-BF60-45B2-84C7-B074B76C37A7}"/>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737686B-18C8-0286-EF37-EC13ED9EB4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034" r="15994" b="-1"/>
          <a:stretch/>
        </p:blipFill>
        <p:spPr>
          <a:xfrm>
            <a:off x="4348200" y="73823"/>
            <a:ext cx="7908098" cy="6784177"/>
          </a:xfrm>
          <a:prstGeom prst="rect">
            <a:avLst/>
          </a:prstGeom>
        </p:spPr>
      </p:pic>
      <p:sp>
        <p:nvSpPr>
          <p:cNvPr id="23" name="Rectangle 2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90DEF05-784E-4B61-89E4-04C4ECF4E5A0}"/>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B50F679-5C1C-929C-AFD1-82B62F8E36DF}"/>
              </a:ext>
            </a:extLst>
          </p:cNvPr>
          <p:cNvSpPr>
            <a:spLocks noGrp="1"/>
          </p:cNvSpPr>
          <p:nvPr>
            <p:ph type="ctrTitle"/>
          </p:nvPr>
        </p:nvSpPr>
        <p:spPr>
          <a:xfrm>
            <a:off x="728663" y="1115219"/>
            <a:ext cx="5505449" cy="2387600"/>
          </a:xfrm>
        </p:spPr>
        <p:txBody>
          <a:bodyPr>
            <a:normAutofit/>
          </a:bodyPr>
          <a:lstStyle/>
          <a:p>
            <a:pPr algn="l"/>
            <a:r>
              <a:rPr lang="en-US" sz="3900" b="1">
                <a:solidFill>
                  <a:schemeClr val="bg1"/>
                </a:solidFill>
                <a:latin typeface="Lato Medium" panose="020F0502020204030203" pitchFamily="34" charset="0"/>
                <a:ea typeface="Lato Medium" panose="020F0502020204030203" pitchFamily="34" charset="0"/>
                <a:cs typeface="Lato Medium" panose="020F0502020204030203" pitchFamily="34" charset="0"/>
              </a:rPr>
              <a:t>The Corporate Transparency Act: How it Impacts Community Associations </a:t>
            </a:r>
            <a:endParaRPr lang="en-US" sz="3900">
              <a:solidFill>
                <a:schemeClr val="bg1"/>
              </a:solidFill>
            </a:endParaRPr>
          </a:p>
        </p:txBody>
      </p:sp>
      <p:cxnSp>
        <p:nvCxnSpPr>
          <p:cNvPr id="25" name="Straight Connector 2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C41BAEC7-F7B0-4224-8B18-8F74B7D87F0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DD46E2-82F3-6088-B864-7EE86C044C34}"/>
              </a:ext>
            </a:extLst>
          </p:cNvPr>
          <p:cNvSpPr txBox="1"/>
          <p:nvPr/>
        </p:nvSpPr>
        <p:spPr>
          <a:xfrm>
            <a:off x="7370170" y="6317458"/>
            <a:ext cx="4527825"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Medium" panose="020F0502020204030203" pitchFamily="34" charset="0"/>
                <a:ea typeface="Lato Medium" panose="020F0502020204030203" pitchFamily="34" charset="0"/>
                <a:cs typeface="Lato Medium" panose="020F0502020204030203" pitchFamily="34" charset="0"/>
              </a:rPr>
              <a:t>2024©Ward and Smith, P.A.</a:t>
            </a:r>
          </a:p>
        </p:txBody>
      </p:sp>
      <p:pic>
        <p:nvPicPr>
          <p:cNvPr id="17" name="Picture 1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959583D-8593-4C7C-524F-1D5D43E09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
        <p:nvSpPr>
          <p:cNvPr id="6" name="Subtitl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77599B3-736A-22AC-417C-BCBE52043045}"/>
              </a:ext>
            </a:extLst>
          </p:cNvPr>
          <p:cNvSpPr>
            <a:spLocks noGrp="1"/>
          </p:cNvSpPr>
          <p:nvPr>
            <p:ph type="subTitle" idx="1"/>
          </p:nvPr>
        </p:nvSpPr>
        <p:spPr>
          <a:xfrm>
            <a:off x="785439" y="3868730"/>
            <a:ext cx="3149600" cy="1498595"/>
          </a:xfrm>
        </p:spPr>
        <p: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Adam M. Beaudoin</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P: 910.794.4847</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E:  </a:t>
            </a: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hlinkClick r:id="rId4"/>
              </a:rPr>
              <a:t>amb@wardandsmith.com</a:t>
            </a:r>
            <a:endParaRPr lang="en-US" sz="1800" b="0" i="0" u="none" strike="noStrike" dirty="0">
              <a:effectLst/>
              <a:latin typeface="Arial" panose="020B0604020202020204" pitchFamily="34" charset="0"/>
            </a:endParaRPr>
          </a:p>
          <a:p>
            <a:endParaRPr lang="en-US" dirty="0"/>
          </a:p>
        </p:txBody>
      </p:sp>
      <p:sp>
        <p:nvSpPr>
          <p:cNvPr id="9" name="TextBox 8">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79F6E9E-1E33-AECB-3C0A-756E2FDCDE02}"/>
              </a:ext>
            </a:extLst>
          </p:cNvPr>
          <p:cNvSpPr txBox="1"/>
          <p:nvPr/>
        </p:nvSpPr>
        <p:spPr>
          <a:xfrm>
            <a:off x="4562764" y="3868730"/>
            <a:ext cx="3398981" cy="934178"/>
          </a:xfrm>
          <a:prstGeom prst="rect">
            <a:avLst/>
          </a:prstGeom>
          <a:noFill/>
        </p:spPr>
        <p:txBody>
          <a:bodyPr wrap="square" rtlCol="0">
            <a:spAutoFit/>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Matthew A. Jones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P: 910.794.4821</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E:  </a:t>
            </a: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hlinkClick r:id="rId5"/>
              </a:rPr>
              <a:t>majones@wardandsmith.com</a:t>
            </a:r>
            <a:r>
              <a:rPr lang="en-US" sz="1800" b="1" i="0" u="none" strike="noStrike" kern="1200" dirty="0">
                <a:solidFill>
                  <a:srgbClr val="FFFFFF"/>
                </a:solidFill>
                <a:effectLst/>
                <a:latin typeface="Lato Medium" panose="020F0502020204030203" pitchFamily="34" charset="0"/>
                <a:ea typeface="Lato Medium" panose="020F0502020204030203" pitchFamily="34" charset="0"/>
                <a:cs typeface="Lato Medium" panose="020F0502020204030203" pitchFamily="34" charset="0"/>
              </a:rPr>
              <a:t> </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7127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FCBA134-9932-4625-92F2-ADE52ACE1BD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8B28E4E-0110-46E1-92BB-3DB2BAA5E97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E63D736-4692-5F81-414D-0E054A1DB596}"/>
              </a:ext>
            </a:extLst>
          </p:cNvPr>
          <p:cNvSpPr>
            <a:spLocks noGrp="1"/>
          </p:cNvSpPr>
          <p:nvPr>
            <p:ph type="title"/>
          </p:nvPr>
        </p:nvSpPr>
        <p:spPr>
          <a:xfrm>
            <a:off x="5215855" y="609600"/>
            <a:ext cx="5982131" cy="1330839"/>
          </a:xfrm>
        </p:spPr>
        <p:txBody>
          <a:bodyPr vert="horz" lIns="91440" tIns="45720" rIns="91440" bIns="45720" rtlCol="0" anchor="ctr">
            <a:normAutofit/>
          </a:bodyPr>
          <a:lstStyle/>
          <a:p>
            <a:r>
              <a:rPr lang="en-US" sz="4400" b="1"/>
              <a:t>Exemptions </a:t>
            </a:r>
            <a:r>
              <a:rPr lang="en-US" sz="4400"/>
              <a:t>(cont.)</a:t>
            </a:r>
          </a:p>
        </p:txBody>
      </p:sp>
      <p:sp>
        <p:nvSpPr>
          <p:cNvPr id="35" name="Freeform: Shape 3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8EB4C9-ACAF-4CCA-BA6E-9314431923B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63313B7-3007-48A7-BE97-9A74C1121EF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Placeholder 17">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7A3CAB4-F738-37C9-8C43-4437A4EFC4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89" r="30030" b="1"/>
          <a:stretch/>
        </p:blipFill>
        <p:spPr>
          <a:xfrm>
            <a:off x="723899" y="969818"/>
            <a:ext cx="3704013" cy="4976553"/>
          </a:xfrm>
          <a:prstGeom prst="rect">
            <a:avLst/>
          </a:prstGeom>
        </p:spPr>
      </p:pic>
      <p:sp>
        <p:nvSpPr>
          <p:cNvPr id="39" name="Rectangl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FD46A31-BFB8-4D6E-8A49-A2DC0DEDACB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69D0AF4-EA57-C8F2-6137-D4D8100B2CE4}"/>
              </a:ext>
            </a:extLst>
          </p:cNvPr>
          <p:cNvSpPr>
            <a:spLocks noGrp="1"/>
          </p:cNvSpPr>
          <p:nvPr>
            <p:ph type="body" sz="half" idx="2"/>
          </p:nvPr>
        </p:nvSpPr>
        <p:spPr>
          <a:xfrm>
            <a:off x="5215854" y="1694935"/>
            <a:ext cx="5982132" cy="3908587"/>
          </a:xfrm>
        </p:spPr>
        <p:txBody>
          <a:bodyPr vert="horz" lIns="91440" tIns="45720" rIns="91440" bIns="45720" rtlCol="0">
            <a:normAutofit/>
          </a:bodyPr>
          <a:lstStyle/>
          <a:p>
            <a:pPr marL="685800" indent="-457200">
              <a:buFont typeface="+mj-lt"/>
              <a:buAutoNum type="arabicPeriod" startAt="22"/>
            </a:pPr>
            <a:r>
              <a:rPr lang="en-US" sz="2000" dirty="0"/>
              <a:t>Large operating companies with at least 20 full-time employees, more than $5,000,000 in gross receipts or sales, and an operating presence at a physical office within the United States.</a:t>
            </a:r>
          </a:p>
          <a:p>
            <a:pPr marL="685800" indent="-457200">
              <a:buFont typeface="+mj-lt"/>
              <a:buAutoNum type="arabicPeriod" startAt="22"/>
            </a:pPr>
            <a:r>
              <a:rPr lang="en-US" sz="2000" dirty="0"/>
              <a:t>The subsidiaries of certain exempt entities</a:t>
            </a:r>
          </a:p>
          <a:p>
            <a:pPr marL="914400" lvl="1" indent="-228600">
              <a:buFont typeface="Arial" panose="020B0604020202020204" pitchFamily="34" charset="0"/>
              <a:buChar char="•"/>
            </a:pPr>
            <a:r>
              <a:rPr lang="en-US" sz="2000" dirty="0"/>
              <a:t>Not money transmitting businesses</a:t>
            </a:r>
          </a:p>
          <a:p>
            <a:pPr marL="914400" lvl="1" indent="-228600">
              <a:buFont typeface="Arial" panose="020B0604020202020204" pitchFamily="34" charset="0"/>
              <a:buChar char="•"/>
            </a:pPr>
            <a:r>
              <a:rPr lang="en-US" sz="2000" dirty="0"/>
              <a:t>Not pooled investment vehicles</a:t>
            </a:r>
          </a:p>
          <a:p>
            <a:pPr marL="914400" lvl="1" indent="-228600">
              <a:buFont typeface="Arial" panose="020B0604020202020204" pitchFamily="34" charset="0"/>
              <a:buChar char="•"/>
            </a:pPr>
            <a:r>
              <a:rPr lang="en-US" sz="2000" dirty="0"/>
              <a:t>Not entity assisting tax-exempt entities</a:t>
            </a:r>
          </a:p>
          <a:p>
            <a:pPr marL="685800" indent="-457200">
              <a:buFont typeface="+mj-lt"/>
              <a:buAutoNum type="arabicPeriod" startAt="24"/>
            </a:pPr>
            <a:r>
              <a:rPr lang="en-US" sz="2000" dirty="0"/>
              <a:t>Certain types of inactive entities that were in existence on or before January 1, 2020. </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FB2E8ED-0C36-5310-8DFE-49278B74E29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z="1050">
                <a:solidFill>
                  <a:prstClr val="black">
                    <a:tint val="75000"/>
                  </a:prstClr>
                </a:solidFill>
                <a:latin typeface="Calibri" panose="020F0502020204030204"/>
              </a:rPr>
              <a:pPr>
                <a:spcAft>
                  <a:spcPts val="600"/>
                </a:spcAft>
                <a:defRPr/>
              </a:pPr>
              <a:t>10</a:t>
            </a:fld>
            <a:endParaRPr lang="en-US" sz="105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F61E58-72D4-69C2-71F3-561BE47FD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74901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009D6D5-DAC2-4A8B-A17A-E206B9012D09}"/>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9051BDE-1597-6F8C-61EB-9E8C814B24E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a:t>Tax-Exempt </a:t>
            </a:r>
            <a:r>
              <a:rPr lang="en-US" sz="4400"/>
              <a:t>Entities</a:t>
            </a: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FFE76FA-6714-04ED-4258-5EA644056250}"/>
              </a:ext>
            </a:extLst>
          </p:cNvPr>
          <p:cNvSpPr>
            <a:spLocks noGrp="1"/>
          </p:cNvSpPr>
          <p:nvPr>
            <p:ph type="body" sz="half" idx="2"/>
          </p:nvPr>
        </p:nvSpPr>
        <p:spPr>
          <a:xfrm>
            <a:off x="835153" y="1914197"/>
            <a:ext cx="4619621" cy="3843666"/>
          </a:xfrm>
        </p:spPr>
        <p:txBody>
          <a:bodyPr vert="horz" lIns="91440" tIns="45720" rIns="91440" bIns="45720" rtlCol="0">
            <a:normAutofit/>
          </a:bodyPr>
          <a:lstStyle/>
          <a:p>
            <a:pPr marL="457200" indent="-342900">
              <a:buFont typeface="+mj-lt"/>
              <a:buAutoNum type="arabicPeriod"/>
            </a:pPr>
            <a:r>
              <a:rPr lang="en-US" sz="1700" dirty="0"/>
              <a:t>501(c) and exempt from tax under Section 501(a) of the Code.</a:t>
            </a:r>
          </a:p>
          <a:p>
            <a:pPr marL="457200" indent="-342900">
              <a:buFont typeface="+mj-lt"/>
              <a:buAutoNum type="arabicPeriod"/>
            </a:pPr>
            <a:r>
              <a:rPr lang="en-US" sz="1700" dirty="0"/>
              <a:t>Political organization exempt under Section 527(e)(1) of the Code.</a:t>
            </a:r>
          </a:p>
          <a:p>
            <a:pPr marL="457200" indent="-342900">
              <a:buFont typeface="+mj-lt"/>
              <a:buAutoNum type="arabicPeriod"/>
            </a:pPr>
            <a:r>
              <a:rPr lang="en-US" sz="1700" dirty="0"/>
              <a:t>A trust described in paragraph (1) or (2) of Section 4947(a) of the Code.</a:t>
            </a:r>
          </a:p>
          <a:p>
            <a:pPr marL="457200" indent="-342900">
              <a:buFont typeface="+mj-lt"/>
              <a:buAutoNum type="arabicPeriod"/>
            </a:pPr>
            <a:r>
              <a:rPr lang="en-US" sz="1700" dirty="0" err="1"/>
              <a:t>HOAs</a:t>
            </a:r>
            <a:r>
              <a:rPr lang="en-US" sz="1700" dirty="0"/>
              <a:t> filing under IRS Revenue Code 528, are NOT 501(c) organizations.</a:t>
            </a:r>
          </a:p>
          <a:p>
            <a:pPr marL="742950" lvl="1" indent="-228600">
              <a:buFont typeface="Arial" panose="020B0604020202020204" pitchFamily="34" charset="0"/>
              <a:buChar char="•"/>
            </a:pPr>
            <a:r>
              <a:rPr lang="en-US" sz="1700" dirty="0" err="1"/>
              <a:t>HOA's</a:t>
            </a:r>
            <a:r>
              <a:rPr lang="en-US" sz="1700" dirty="0"/>
              <a:t> will need to adopt policies to identify benefitted owners and collect the needed information to be reported </a:t>
            </a:r>
          </a:p>
          <a:p>
            <a:pPr marL="457200" indent="-342900">
              <a:buFont typeface="+mj-lt"/>
              <a:buAutoNum type="arabicPeriod"/>
            </a:pPr>
            <a:r>
              <a:rPr lang="en-US" sz="1700" dirty="0" err="1"/>
              <a:t>HOA's</a:t>
            </a:r>
            <a:r>
              <a:rPr lang="en-US" sz="1700" dirty="0"/>
              <a:t> that qualify as 501(c)4 social welfare organizations or social clubs 501(c)7 </a:t>
            </a:r>
          </a:p>
        </p:txBody>
      </p:sp>
      <p:pic>
        <p:nvPicPr>
          <p:cNvPr id="5" name="Picture Placeholder 2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8E938F0-8F5E-FB49-6526-B1EBAA9AADED}"/>
              </a:ext>
            </a:extLst>
          </p:cNvPr>
          <p:cNvPicPr>
            <a:picLocks noChangeAspect="1"/>
          </p:cNvPicPr>
          <p:nvPr/>
        </p:nvPicPr>
        <p:blipFill rotWithShape="1">
          <a:blip r:embed="rId2">
            <a:extLst>
              <a:ext uri="{28A0092B-C50C-407E-A947-70E740481C1C}">
                <a14:useLocalDpi xmlns:a14="http://schemas.microsoft.com/office/drawing/2010/main" val="0"/>
              </a:ext>
            </a:extLst>
          </a:blip>
          <a:srcRect l="23047" r="2304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5A30C34-D40D-AB24-5D9F-D026FEB86BF7}"/>
              </a:ext>
            </a:extLst>
          </p:cNvPr>
          <p:cNvSpPr>
            <a:spLocks noGrp="1"/>
          </p:cNvSpPr>
          <p:nvPr>
            <p:ph type="sldNum" sz="quarter" idx="12"/>
          </p:nvPr>
        </p:nvSpPr>
        <p:spPr/>
        <p:txBody>
          <a:bodyPr/>
          <a:lstStyle/>
          <a:p>
            <a:fld id="{26BC69A4-1F6E-42B4-B94B-2E713F1E68AB}" type="slidenum">
              <a:rPr lang="en-US" smtClean="0">
                <a:solidFill>
                  <a:schemeClr val="bg1"/>
                </a:solidFill>
              </a:rPr>
              <a:t>11</a:t>
            </a:fld>
            <a:endParaRPr lang="en-US" dirty="0">
              <a:solidFill>
                <a:schemeClr val="bg1"/>
              </a:solidFill>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51E7F43-0DA0-F63D-51FE-7D6E73F18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15104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9BB35BC-D5C2-4C8B-A22A-A71E6191913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9051BDE-1597-6F8C-61EB-9E8C814B24ED}"/>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4400" b="1"/>
              <a:t>Tax-Exempt </a:t>
            </a:r>
            <a:r>
              <a:rPr lang="en-US" sz="4400"/>
              <a:t>Entities (cont.)</a:t>
            </a:r>
          </a:p>
        </p:txBody>
      </p:sp>
      <p:pic>
        <p:nvPicPr>
          <p:cNvPr id="5" name="Picture Placeholder 2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FE59C49-6A43-824D-687C-5475C7D48683}"/>
              </a:ext>
            </a:extLst>
          </p:cNvPr>
          <p:cNvPicPr>
            <a:picLocks noChangeAspect="1"/>
          </p:cNvPicPr>
          <p:nvPr/>
        </p:nvPicPr>
        <p:blipFill>
          <a:blip r:embed="rId2">
            <a:extLst>
              <a:ext uri="{28A0092B-C50C-407E-A947-70E740481C1C}">
                <a14:useLocalDpi xmlns:a14="http://schemas.microsoft.com/office/drawing/2010/main" val="0"/>
              </a:ext>
            </a:extLst>
          </a:blip>
          <a:srcRect l="11943" r="1194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FFE76FA-6714-04ED-4258-5EA644056250}"/>
              </a:ext>
            </a:extLst>
          </p:cNvPr>
          <p:cNvSpPr>
            <a:spLocks noGrp="1"/>
          </p:cNvSpPr>
          <p:nvPr>
            <p:ph type="body" sz="half" idx="2"/>
          </p:nvPr>
        </p:nvSpPr>
        <p:spPr>
          <a:xfrm>
            <a:off x="6513788" y="2333297"/>
            <a:ext cx="4840010" cy="3843666"/>
          </a:xfrm>
        </p:spPr>
        <p:txBody>
          <a:bodyPr vert="horz" lIns="91440" tIns="45720" rIns="91440" bIns="45720" rtlCol="0">
            <a:normAutofit/>
          </a:bodyPr>
          <a:lstStyle/>
          <a:p>
            <a:pPr marL="342900" indent="-228600">
              <a:buFont typeface="Arial" panose="020B0604020202020204" pitchFamily="34" charset="0"/>
              <a:buChar char="•"/>
            </a:pPr>
            <a:r>
              <a:rPr lang="en-US" sz="1900" dirty="0"/>
              <a:t>501(c)4 – HOA may qualify as a social welfare organization if it is operated for the benefit of all the residents of a community.</a:t>
            </a:r>
          </a:p>
          <a:p>
            <a:pPr marL="742950" lvl="1" indent="-228600">
              <a:buFont typeface="Arial" panose="020B0604020202020204" pitchFamily="34" charset="0"/>
              <a:buChar char="•"/>
            </a:pPr>
            <a:r>
              <a:rPr lang="en-US" sz="1900" dirty="0"/>
              <a:t>Roadways and amenities it owns and maintains must be open to the public and NOT just its own members.  It must also show that is DOES NOT engage in exterior maintenance of private homes.</a:t>
            </a:r>
          </a:p>
          <a:p>
            <a:pPr marL="342900" indent="-228600">
              <a:buFont typeface="Arial" panose="020B0604020202020204" pitchFamily="34" charset="0"/>
              <a:buChar char="•"/>
            </a:pPr>
            <a:r>
              <a:rPr lang="en-US" sz="1900" dirty="0"/>
              <a:t>501(c)7 – Social clubs organized for pleasure, recreation, and other similar purposes.</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19F7856-0AF0-AB8B-94BB-4DCA3DE8FC36}"/>
              </a:ext>
            </a:extLst>
          </p:cNvPr>
          <p:cNvSpPr>
            <a:spLocks noGrp="1"/>
          </p:cNvSpPr>
          <p:nvPr>
            <p:ph type="sldNum" sz="quarter" idx="12"/>
          </p:nvPr>
        </p:nvSpPr>
        <p:spPr/>
        <p:txBody>
          <a:bodyPr/>
          <a:lstStyle/>
          <a:p>
            <a:fld id="{26BC69A4-1F6E-42B4-B94B-2E713F1E68AB}" type="slidenum">
              <a:rPr lang="en-US" smtClean="0"/>
              <a:t>12</a:t>
            </a:fld>
            <a:endParaRPr lang="en-US"/>
          </a:p>
        </p:txBody>
      </p:sp>
      <p:pic>
        <p:nvPicPr>
          <p:cNvPr id="7" name="Pictur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6B614ED-D732-F455-75F4-651CA8618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114964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D519BAF-3672-816D-2A63-C44E1FC48255}"/>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kern="1200">
                <a:solidFill>
                  <a:schemeClr val="tx1"/>
                </a:solidFill>
                <a:latin typeface="+mj-lt"/>
                <a:ea typeface="+mj-ea"/>
                <a:cs typeface="+mj-cs"/>
              </a:rPr>
              <a:t>Who Is A Beneficial Owner Of A Reporting Company? </a:t>
            </a:r>
          </a:p>
        </p:txBody>
      </p:sp>
      <p:cxnSp>
        <p:nvCxnSpPr>
          <p:cNvPr id="35" name="Straight Connector 2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C23E3B9-5ABF-58B3-E2B0-E9A5DAA90037}"/>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DFA4C2E-DE2E-6034-9684-05683F38E5D3}"/>
              </a:ext>
            </a:extLst>
          </p:cNvPr>
          <p:cNvSpPr>
            <a:spLocks noGrp="1"/>
          </p:cNvSpPr>
          <p:nvPr>
            <p:ph type="body" sz="half" idx="2"/>
          </p:nvPr>
        </p:nvSpPr>
        <p:spPr>
          <a:xfrm>
            <a:off x="761840" y="2551176"/>
            <a:ext cx="4544762" cy="3602935"/>
          </a:xfrm>
        </p:spPr>
        <p:txBody>
          <a:bodyPr vert="horz" lIns="91440" tIns="45720" rIns="91440" bIns="45720" rtlCol="0">
            <a:normAutofit/>
          </a:bodyPr>
          <a:lstStyle/>
          <a:p>
            <a:pPr marL="571500" indent="-457200">
              <a:buFont typeface="+mj-lt"/>
              <a:buAutoNum type="arabicPeriod"/>
            </a:pPr>
            <a:r>
              <a:rPr lang="en-US" sz="2000" dirty="0"/>
              <a:t>An individual who directly or indirectly exercises "Substantial Control" over Reporting Company,</a:t>
            </a:r>
          </a:p>
          <a:p>
            <a:pPr marL="114300"/>
            <a:r>
              <a:rPr lang="en-US" sz="2000" dirty="0"/>
              <a:t> </a:t>
            </a:r>
            <a:r>
              <a:rPr lang="en-US" sz="2000" b="1" dirty="0"/>
              <a:t>OR</a:t>
            </a:r>
          </a:p>
          <a:p>
            <a:pPr marL="571500" indent="-457200">
              <a:buFont typeface="+mj-lt"/>
              <a:buAutoNum type="arabicPeriod"/>
            </a:pPr>
            <a:r>
              <a:rPr lang="en-US" sz="2000" dirty="0"/>
              <a:t>An individual who directly or indirectly owns or controls 25%  or more of "Ownership Interests" of Reporting Company. </a:t>
            </a:r>
          </a:p>
        </p:txBody>
      </p:sp>
      <p:pic>
        <p:nvPicPr>
          <p:cNvPr id="5" name="Picture Placeholder 8">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4C013D0-E649-7567-73E1-6B554F927207}"/>
              </a:ext>
            </a:extLst>
          </p:cNvPr>
          <p:cNvPicPr>
            <a:picLocks noChangeAspect="1"/>
          </p:cNvPicPr>
          <p:nvPr/>
        </p:nvPicPr>
        <p:blipFill rotWithShape="1">
          <a:blip r:embed="rId2">
            <a:extLst>
              <a:ext uri="{28A0092B-C50C-407E-A947-70E740481C1C}">
                <a14:useLocalDpi xmlns:a14="http://schemas.microsoft.com/office/drawing/2010/main" val="0"/>
              </a:ext>
            </a:extLst>
          </a:blip>
          <a:srcRect l="1563" r="1563"/>
          <a:stretch/>
        </p:blipFill>
        <p:spPr>
          <a:xfrm>
            <a:off x="6174873" y="771753"/>
            <a:ext cx="5149910" cy="5316095"/>
          </a:xfrm>
          <a:prstGeom prst="rect">
            <a:avLst/>
          </a:pr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95DB883-7065-8ED9-D441-DB96FC9C64C4}"/>
              </a:ext>
            </a:extLst>
          </p:cNvPr>
          <p:cNvSpPr>
            <a:spLocks noGrp="1"/>
          </p:cNvSpPr>
          <p:nvPr>
            <p:ph type="sldNum" sz="quarter" idx="12"/>
          </p:nvPr>
        </p:nvSpPr>
        <p:spPr/>
        <p:txBody>
          <a:bodyPr/>
          <a:lstStyle/>
          <a:p>
            <a:fld id="{26BC69A4-1F6E-42B4-B94B-2E713F1E68AB}" type="slidenum">
              <a:rPr lang="en-US" smtClean="0"/>
              <a:t>13</a:t>
            </a:fld>
            <a:endParaRPr lang="en-US"/>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754A788-DA5A-CFFC-E1C8-9548B71AC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347559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A44A74F-E563-82A5-8A28-674F1AA12ADD}"/>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dirty="0"/>
              <a:t>What Is Substantial Control? </a:t>
            </a:r>
          </a:p>
        </p:txBody>
      </p:sp>
      <p:cxnSp>
        <p:nvCxnSpPr>
          <p:cNvPr id="10" name="Straight Connector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503BFE4-729B-D9D0-C17B-501E6AF1127A}"/>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C929CD6-941E-BF41-FA4C-46BA67EBECE4}"/>
              </a:ext>
            </a:extLst>
          </p:cNvPr>
          <p:cNvSpPr>
            <a:spLocks noGrp="1"/>
          </p:cNvSpPr>
          <p:nvPr>
            <p:ph type="body" sz="half" idx="2"/>
          </p:nvPr>
        </p:nvSpPr>
        <p:spPr>
          <a:xfrm>
            <a:off x="762000" y="2551176"/>
            <a:ext cx="4085665" cy="3591207"/>
          </a:xfrm>
        </p:spPr>
        <p:txBody>
          <a:bodyPr vert="horz" lIns="91440" tIns="45720" rIns="91440" bIns="45720" rtlCol="0">
            <a:normAutofit/>
          </a:bodyPr>
          <a:lstStyle/>
          <a:p>
            <a:pPr marL="285750" indent="-228600">
              <a:buFont typeface="Arial" panose="020B0604020202020204" pitchFamily="34" charset="0"/>
              <a:buChar char="•"/>
            </a:pPr>
            <a:r>
              <a:rPr lang="en-US" sz="1300"/>
              <a:t>Direct, determine, or exercise substantial influence over, important decisions the Reporting Company makes.</a:t>
            </a:r>
          </a:p>
          <a:p>
            <a:pPr marL="285750" indent="-228600">
              <a:buFont typeface="Arial" panose="020B0604020202020204" pitchFamily="34" charset="0"/>
              <a:buChar char="•"/>
            </a:pPr>
            <a:r>
              <a:rPr lang="en-US" sz="1300"/>
              <a:t>Any Senior Officer is deemed to have substantial control over Reporting Company. </a:t>
            </a:r>
          </a:p>
          <a:p>
            <a:pPr marL="742950" lvl="1" indent="-228600">
              <a:buFont typeface="Arial" panose="020B0604020202020204" pitchFamily="34" charset="0"/>
              <a:buChar char="•"/>
            </a:pPr>
            <a:r>
              <a:rPr lang="en-US" sz="1300"/>
              <a:t>President</a:t>
            </a:r>
          </a:p>
          <a:p>
            <a:pPr marL="742950" lvl="1" indent="-228600">
              <a:buFont typeface="Arial" panose="020B0604020202020204" pitchFamily="34" charset="0"/>
              <a:buChar char="•"/>
            </a:pPr>
            <a:r>
              <a:rPr lang="en-US" sz="1300"/>
              <a:t>CFO</a:t>
            </a:r>
          </a:p>
          <a:p>
            <a:pPr marL="742950" lvl="1" indent="-228600">
              <a:buFont typeface="Arial" panose="020B0604020202020204" pitchFamily="34" charset="0"/>
              <a:buChar char="•"/>
            </a:pPr>
            <a:r>
              <a:rPr lang="en-US" sz="1300"/>
              <a:t>General Counsel</a:t>
            </a:r>
          </a:p>
          <a:p>
            <a:pPr marL="742950" lvl="1" indent="-228600">
              <a:buFont typeface="Arial" panose="020B0604020202020204" pitchFamily="34" charset="0"/>
              <a:buChar char="•"/>
            </a:pPr>
            <a:r>
              <a:rPr lang="en-US" sz="1300"/>
              <a:t>CEO</a:t>
            </a:r>
          </a:p>
          <a:p>
            <a:pPr marL="742950" lvl="1" indent="-228600">
              <a:buFont typeface="Arial" panose="020B0604020202020204" pitchFamily="34" charset="0"/>
              <a:buChar char="•"/>
            </a:pPr>
            <a:r>
              <a:rPr lang="en-US" sz="1300"/>
              <a:t>COO</a:t>
            </a:r>
          </a:p>
          <a:p>
            <a:pPr marL="742950" lvl="1" indent="-228600">
              <a:buFont typeface="Arial" panose="020B0604020202020204" pitchFamily="34" charset="0"/>
              <a:buChar char="•"/>
            </a:pPr>
            <a:r>
              <a:rPr lang="en-US" sz="1300"/>
              <a:t>Directors</a:t>
            </a:r>
          </a:p>
          <a:p>
            <a:pPr marL="742950" lvl="1" indent="-228600">
              <a:buFont typeface="Arial" panose="020B0604020202020204" pitchFamily="34" charset="0"/>
              <a:buChar char="•"/>
            </a:pPr>
            <a:r>
              <a:rPr lang="en-US" sz="1300"/>
              <a:t>Managers</a:t>
            </a:r>
          </a:p>
          <a:p>
            <a:pPr marL="742950" lvl="1" indent="-228600">
              <a:buFont typeface="Arial" panose="020B0604020202020204" pitchFamily="34" charset="0"/>
              <a:buChar char="•"/>
            </a:pPr>
            <a:r>
              <a:rPr lang="en-US" sz="1300"/>
              <a:t>Decision maker</a:t>
            </a:r>
          </a:p>
          <a:p>
            <a:pPr marL="742950" lvl="1" indent="-228600">
              <a:buFont typeface="Arial" panose="020B0604020202020204" pitchFamily="34" charset="0"/>
              <a:buChar char="•"/>
            </a:pPr>
            <a:r>
              <a:rPr lang="en-US" sz="1300"/>
              <a:t>Or any officer who performs a similar function regardless of title. </a:t>
            </a:r>
          </a:p>
          <a:p>
            <a:pPr indent="-228600">
              <a:buFont typeface="Arial" panose="020B0604020202020204" pitchFamily="34" charset="0"/>
              <a:buChar char="•"/>
            </a:pPr>
            <a:endParaRPr lang="en-US" sz="1300"/>
          </a:p>
        </p:txBody>
      </p:sp>
      <p:pic>
        <p:nvPicPr>
          <p:cNvPr id="5" name="Picture Placeholder 38">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5726575-E34E-4C0F-12B9-3FF4836699EF}"/>
              </a:ext>
            </a:extLst>
          </p:cNvPr>
          <p:cNvPicPr>
            <a:picLocks noChangeAspect="1"/>
          </p:cNvPicPr>
          <p:nvPr/>
        </p:nvPicPr>
        <p:blipFill rotWithShape="1">
          <a:blip r:embed="rId2">
            <a:extLst>
              <a:ext uri="{28A0092B-C50C-407E-A947-70E740481C1C}">
                <a14:useLocalDpi xmlns:a14="http://schemas.microsoft.com/office/drawing/2010/main" val="0"/>
              </a:ext>
            </a:extLst>
          </a:blip>
          <a:srcRect l="2311" r="2311"/>
          <a:stretch/>
        </p:blipFill>
        <p:spPr>
          <a:xfrm>
            <a:off x="5650992" y="10"/>
            <a:ext cx="6541008" cy="6857990"/>
          </a:xfrm>
          <a:prstGeom prst="rect">
            <a:avLst/>
          </a:pr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7D43F2D-7782-643B-F37F-434B7A299B1E}"/>
              </a:ext>
            </a:extLst>
          </p:cNvPr>
          <p:cNvSpPr>
            <a:spLocks noGrp="1"/>
          </p:cNvSpPr>
          <p:nvPr>
            <p:ph type="sldNum" sz="quarter" idx="12"/>
          </p:nvPr>
        </p:nvSpPr>
        <p:spPr/>
        <p:txBody>
          <a:bodyPr/>
          <a:lstStyle/>
          <a:p>
            <a:fld id="{26BC69A4-1F6E-42B4-B94B-2E713F1E68AB}" type="slidenum">
              <a:rPr lang="en-US" smtClean="0"/>
              <a:t>14</a:t>
            </a:fld>
            <a:endParaRPr lang="en-US"/>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8FAD175-FB2B-1E0F-35BA-1D10EB2C8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42100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2C61293E-6EBE-43EF-A52C-9BEBFD7679D4}"/>
              </a:ext>
              <a:ext uri="{C183D7F6-B498-43B3-948B-1728B52AA6E4}">
                <adec:decorative xmlns:adec="http://schemas.microsoft.com/office/drawing/2017/decorative" xmlns:p14="http://schemas.microsoft.com/office/powerpoint/2010/main" xmlns:ask="http://schemas.microsoft.com/office/drawing/2018/sketchyshapes"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sk="http://schemas.microsoft.com/office/drawing/2018/sketchyshapes" xmlns:a14="http://schemas.microsoft.com/office/drawing/2010/main"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7E4D0E4B-58DF-E96E-1F1F-C0ADAE81BC66}"/>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000"/>
              <a:t>What Are Considered "Ownership Interests"?</a:t>
            </a:r>
          </a:p>
        </p:txBody>
      </p:sp>
      <p:pic>
        <p:nvPicPr>
          <p:cNvPr id="5" name="Picture Placeholder 39">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11406C2A-C80F-9B2B-F2B0-A4FD19331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08" r="2703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21540236-BFD5-4A9D-8840-4703E7F76825}"/>
              </a:ext>
              <a:ext uri="{C183D7F6-B498-43B3-948B-1728B52AA6E4}">
                <adec:decorative xmlns:adec="http://schemas.microsoft.com/office/drawing/2017/decorative" xmlns:p14="http://schemas.microsoft.com/office/powerpoint/2010/main" xmlns:ask="http://schemas.microsoft.com/office/drawing/2018/sketchyshapes"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sk="http://schemas.microsoft.com/office/drawing/2018/sketchyshapes" xmlns:a14="http://schemas.microsoft.com/office/drawing/2010/main" xmlns:adec="http://schemas.microsoft.com/office/drawing/2017/decorative" xmlns:a16="http://schemas.microsoft.com/office/drawing/2014/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32F97E78-D6E6-88CA-CBFD-8423DBC61AC9}"/>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marL="285750" indent="-228600">
              <a:buFont typeface="Arial" panose="020B0604020202020204" pitchFamily="34" charset="0"/>
              <a:buChar char="•"/>
            </a:pPr>
            <a:r>
              <a:rPr lang="en-US" sz="2200" dirty="0"/>
              <a:t>Shares of stock</a:t>
            </a:r>
          </a:p>
          <a:p>
            <a:pPr marL="285750" indent="-228600">
              <a:buFont typeface="Arial" panose="020B0604020202020204" pitchFamily="34" charset="0"/>
              <a:buChar char="•"/>
            </a:pPr>
            <a:r>
              <a:rPr lang="en-US" sz="2200" dirty="0"/>
              <a:t>LLC ownership interests</a:t>
            </a:r>
          </a:p>
          <a:p>
            <a:pPr marL="285750" indent="-228600">
              <a:buFont typeface="Arial" panose="020B0604020202020204" pitchFamily="34" charset="0"/>
              <a:buChar char="•"/>
            </a:pPr>
            <a:r>
              <a:rPr lang="en-US" sz="2200" dirty="0"/>
              <a:t>Trustee of Trust exercising control over Reporting Company</a:t>
            </a:r>
          </a:p>
          <a:p>
            <a:pPr marL="285750" indent="-228600">
              <a:buFont typeface="Arial" panose="020B0604020202020204" pitchFamily="34" charset="0"/>
              <a:buChar char="•"/>
            </a:pPr>
            <a:r>
              <a:rPr lang="en-US" sz="2200" dirty="0"/>
              <a:t>Debt instruments</a:t>
            </a:r>
          </a:p>
          <a:p>
            <a:endParaRPr lang="en-US" sz="2200" dirty="0"/>
          </a:p>
          <a:p>
            <a:r>
              <a:rPr lang="en-US" sz="2200" dirty="0"/>
              <a:t>It is possible to have substantial control without an "ownership interest," like in an HOA. </a:t>
            </a:r>
          </a:p>
        </p:txBody>
      </p:sp>
      <p:sp>
        <p:nvSpPr>
          <p:cNvPr id="3" name="Slide Number Placeholder 2">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00EE6F8E-B349-180A-ADCB-9241D537B3B9}"/>
              </a:ext>
            </a:extLst>
          </p:cNvPr>
          <p:cNvSpPr>
            <a:spLocks noGrp="1"/>
          </p:cNvSpPr>
          <p:nvPr>
            <p:ph type="sldNum" sz="quarter" idx="12"/>
          </p:nvPr>
        </p:nvSpPr>
        <p:spPr/>
        <p:txBody>
          <a:bodyPr/>
          <a:lstStyle/>
          <a:p>
            <a:fld id="{26BC69A4-1F6E-42B4-B94B-2E713F1E68AB}" type="slidenum">
              <a:rPr lang="en-US" smtClean="0"/>
              <a:t>15</a:t>
            </a:fld>
            <a:endParaRPr lang="en-US"/>
          </a:p>
        </p:txBody>
      </p:sp>
      <p:pic>
        <p:nvPicPr>
          <p:cNvPr id="7" name="Picture 6">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0C9C5ABE-8330-A63B-29C9-B2A695E11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32305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FC9BE17-9A7B-462D-AE50-3D8777387304}"/>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F047ED7-392E-3A8A-9AAC-1A7F677EF8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05" r="20734" b="2447"/>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EBE8569-6AEC-4B8C-8D53-2DE337CDBA6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E681763-96C9-F455-2E48-2D24CC3D5A20}"/>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4400" dirty="0" err="1"/>
              <a:t>HOA</a:t>
            </a:r>
            <a:endParaRPr lang="en-US" sz="4400" dirty="0"/>
          </a:p>
        </p:txBody>
      </p:sp>
      <p:sp>
        <p:nvSpPr>
          <p:cNvPr id="15" name="Rectangle 1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5D4142C-5077-457F-A6AD-3FECFDB3968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A5F0580-5EE9-419F-96EE-B6529EF6E7D0}"/>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F6C71F2-F17C-5C64-B2B5-DDDE862D39E5}"/>
              </a:ext>
            </a:extLst>
          </p:cNvPr>
          <p:cNvSpPr>
            <a:spLocks noGrp="1"/>
          </p:cNvSpPr>
          <p:nvPr>
            <p:ph type="body" sz="half" idx="2"/>
          </p:nvPr>
        </p:nvSpPr>
        <p:spPr>
          <a:xfrm>
            <a:off x="371093" y="2718054"/>
            <a:ext cx="4676767" cy="3207258"/>
          </a:xfrm>
        </p:spPr>
        <p:txBody>
          <a:bodyPr vert="horz" lIns="91440" tIns="45720" rIns="91440" bIns="45720" rtlCol="0" anchor="t">
            <a:normAutofit/>
          </a:bodyPr>
          <a:lstStyle/>
          <a:p>
            <a:pPr marL="285750" indent="-228600">
              <a:buFont typeface="Arial" panose="020B0604020202020204" pitchFamily="34" charset="0"/>
              <a:buChar char="•"/>
            </a:pPr>
            <a:r>
              <a:rPr lang="en-US" sz="1800" dirty="0"/>
              <a:t>Each Director and Officer – decision maker or person who has substantial influence over important matters</a:t>
            </a:r>
          </a:p>
          <a:p>
            <a:pPr marL="285750" indent="-228600">
              <a:buFont typeface="Arial" panose="020B0604020202020204" pitchFamily="34" charset="0"/>
              <a:buChar char="•"/>
            </a:pPr>
            <a:r>
              <a:rPr lang="en-US" sz="1800" dirty="0"/>
              <a:t>Committee Members?</a:t>
            </a:r>
          </a:p>
          <a:p>
            <a:pPr marL="285750" indent="-228600">
              <a:buFont typeface="Arial" panose="020B0604020202020204" pitchFamily="34" charset="0"/>
              <a:buChar char="•"/>
            </a:pPr>
            <a:r>
              <a:rPr lang="en-US" sz="1800" dirty="0"/>
              <a:t>Management company could be considered a beneficial owner if the terms of the management contract give manager substantial influence</a:t>
            </a:r>
          </a:p>
          <a:p>
            <a:pPr marL="285750" indent="-228600">
              <a:buFont typeface="Arial" panose="020B0604020202020204" pitchFamily="34" charset="0"/>
              <a:buChar char="•"/>
            </a:pPr>
            <a:endParaRPr lang="en-US" sz="1800" dirty="0"/>
          </a:p>
          <a:p>
            <a:r>
              <a:rPr lang="en-US" sz="1800" dirty="0"/>
              <a:t>*Independent decision making is the test.</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809BA83-90DF-75BC-498C-AE2C911E3D44}"/>
              </a:ext>
            </a:extLst>
          </p:cNvPr>
          <p:cNvSpPr>
            <a:spLocks noGrp="1"/>
          </p:cNvSpPr>
          <p:nvPr>
            <p:ph type="sldNum" sz="quarter" idx="12"/>
          </p:nvPr>
        </p:nvSpPr>
        <p:spPr/>
        <p:txBody>
          <a:bodyPr/>
          <a:lstStyle/>
          <a:p>
            <a:fld id="{26BC69A4-1F6E-42B4-B94B-2E713F1E68AB}" type="slidenum">
              <a:rPr lang="en-US" smtClean="0">
                <a:solidFill>
                  <a:schemeClr val="bg1"/>
                </a:solidFill>
              </a:rPr>
              <a:t>16</a:t>
            </a:fld>
            <a:endParaRPr lang="en-US" dirty="0">
              <a:solidFill>
                <a:schemeClr val="bg1"/>
              </a:solidFill>
            </a:endParaRPr>
          </a:p>
        </p:txBody>
      </p:sp>
      <p:pic>
        <p:nvPicPr>
          <p:cNvPr id="5" name="Picture 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220813A-0FAB-6EEE-1C95-168E443C6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205287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8DB5B01-579F-C695-533D-D2DC7626EC61}"/>
              </a:ext>
            </a:extLst>
          </p:cNvPr>
          <p:cNvSpPr>
            <a:spLocks noGrp="1"/>
          </p:cNvSpPr>
          <p:nvPr>
            <p:ph type="title"/>
          </p:nvPr>
        </p:nvSpPr>
        <p:spPr>
          <a:xfrm>
            <a:off x="753389" y="1138265"/>
            <a:ext cx="4843762" cy="1401183"/>
          </a:xfrm>
        </p:spPr>
        <p:txBody>
          <a:bodyPr vert="horz" lIns="91440" tIns="45720" rIns="91440" bIns="45720" rtlCol="0" anchor="t">
            <a:normAutofit/>
          </a:bodyPr>
          <a:lstStyle/>
          <a:p>
            <a:r>
              <a:rPr lang="en-US" dirty="0"/>
              <a:t>What Information Must Be Reported? </a:t>
            </a:r>
          </a:p>
        </p:txBody>
      </p:sp>
      <p:cxnSp>
        <p:nvCxnSpPr>
          <p:cNvPr id="10" name="Straight Connector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C23E3B9-5ABF-58B3-E2B0-E9A5DAA90037}"/>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0DA55C5-14A5-BF74-BB97-AF37764E0255}"/>
              </a:ext>
            </a:extLst>
          </p:cNvPr>
          <p:cNvSpPr>
            <a:spLocks noGrp="1"/>
          </p:cNvSpPr>
          <p:nvPr>
            <p:ph type="body" sz="half" idx="2"/>
          </p:nvPr>
        </p:nvSpPr>
        <p:spPr>
          <a:xfrm>
            <a:off x="753389" y="2551176"/>
            <a:ext cx="4843762" cy="3602935"/>
          </a:xfrm>
        </p:spPr>
        <p:txBody>
          <a:bodyPr vert="horz" lIns="91440" tIns="45720" rIns="91440" bIns="45720" rtlCol="0">
            <a:normAutofit lnSpcReduction="10000"/>
          </a:bodyPr>
          <a:lstStyle/>
          <a:p>
            <a:r>
              <a:rPr lang="en-US" sz="1900" dirty="0"/>
              <a:t>Companies created or registered on or after January 1, 2024:</a:t>
            </a:r>
          </a:p>
          <a:p>
            <a:pPr marL="285750" indent="-228600">
              <a:buFont typeface="Arial" panose="020B0604020202020204" pitchFamily="34" charset="0"/>
              <a:buChar char="•"/>
            </a:pPr>
            <a:r>
              <a:rPr lang="en-US" sz="1900" dirty="0"/>
              <a:t>Itself</a:t>
            </a:r>
          </a:p>
          <a:p>
            <a:pPr marL="285750" indent="-228600">
              <a:buFont typeface="Arial" panose="020B0604020202020204" pitchFamily="34" charset="0"/>
              <a:buChar char="•"/>
            </a:pPr>
            <a:r>
              <a:rPr lang="en-US" sz="1900" dirty="0"/>
              <a:t>Beneficial Owners, and</a:t>
            </a:r>
          </a:p>
          <a:p>
            <a:pPr marL="285750" indent="-228600">
              <a:buFont typeface="Arial" panose="020B0604020202020204" pitchFamily="34" charset="0"/>
              <a:buChar char="•"/>
            </a:pPr>
            <a:r>
              <a:rPr lang="en-US" sz="1900" dirty="0"/>
              <a:t>Company Applicants</a:t>
            </a:r>
          </a:p>
          <a:p>
            <a:pPr marL="857250" lvl="1" indent="-342900">
              <a:buFont typeface="Courier New" panose="02070309020205020404" pitchFamily="49" charset="0"/>
              <a:buChar char="o"/>
            </a:pPr>
            <a:r>
              <a:rPr lang="en-US" sz="1900" dirty="0"/>
              <a:t>Can be up to two individuals</a:t>
            </a:r>
          </a:p>
          <a:p>
            <a:pPr marL="1314450" lvl="2" indent="-342900">
              <a:buFont typeface="Wingdings" panose="05000000000000000000" pitchFamily="2" charset="2"/>
              <a:buChar char="§"/>
            </a:pPr>
            <a:r>
              <a:rPr lang="en-US" sz="1900" dirty="0"/>
              <a:t>Individual who directly files the document that creates entity </a:t>
            </a:r>
          </a:p>
          <a:p>
            <a:pPr marL="1314450" lvl="2" indent="-342900">
              <a:buFont typeface="Wingdings" panose="05000000000000000000" pitchFamily="2" charset="2"/>
              <a:buChar char="§"/>
            </a:pPr>
            <a:r>
              <a:rPr lang="en-US" sz="1900" dirty="0"/>
              <a:t>Individual that is primarily responsible for directing or controlling the filing</a:t>
            </a:r>
          </a:p>
          <a:p>
            <a:pPr marL="1314450" lvl="2" indent="-342900">
              <a:buFont typeface="Wingdings" panose="05000000000000000000" pitchFamily="2" charset="2"/>
              <a:buChar char="§"/>
            </a:pPr>
            <a:r>
              <a:rPr lang="en-US" sz="1900" dirty="0"/>
              <a:t>Management Company?</a:t>
            </a:r>
          </a:p>
          <a:p>
            <a:pPr indent="-228600">
              <a:buFont typeface="Arial" panose="020B0604020202020204" pitchFamily="34" charset="0"/>
              <a:buChar char="•"/>
            </a:pPr>
            <a:endParaRPr lang="en-US" sz="1900" dirty="0"/>
          </a:p>
        </p:txBody>
      </p:sp>
      <p:pic>
        <p:nvPicPr>
          <p:cNvPr id="5" name="Picture Placeholder 67">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754B0FE-89A4-2401-E8A4-1475CBE853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97" r="18555" b="2"/>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05C1779-B8F1-EED0-533C-FA5BB1BAC609}"/>
              </a:ext>
            </a:extLst>
          </p:cNvPr>
          <p:cNvSpPr>
            <a:spLocks noGrp="1"/>
          </p:cNvSpPr>
          <p:nvPr>
            <p:ph type="sldNum" sz="quarter" idx="12"/>
          </p:nvPr>
        </p:nvSpPr>
        <p:spPr/>
        <p:txBody>
          <a:bodyPr/>
          <a:lstStyle/>
          <a:p>
            <a:fld id="{26BC69A4-1F6E-42B4-B94B-2E713F1E68AB}" type="slidenum">
              <a:rPr lang="en-US" smtClean="0"/>
              <a:t>17</a:t>
            </a:fld>
            <a:endParaRPr lang="en-US"/>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2642360-1C24-BB6A-EBF4-B5E40C1D8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248329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27D73B4-9F5C-4A64-A179-51B9500CB8B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DF31988-E78E-E7CE-F295-A69A08F6E115}"/>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a:t>What Information Must Be Reported? </a:t>
            </a:r>
          </a:p>
        </p:txBody>
      </p:sp>
      <p:sp>
        <p:nvSpPr>
          <p:cNvPr id="13" name="Oval 1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C1F06963-6374-4B48-844F-071A9BAAAE0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E7E44A3-0AF3-ACB6-B76C-85BFF525528C}"/>
              </a:ext>
            </a:extLst>
          </p:cNvPr>
          <p:cNvPicPr>
            <a:picLocks noChangeAspect="1"/>
          </p:cNvPicPr>
          <p:nvPr/>
        </p:nvPicPr>
        <p:blipFill rotWithShape="1">
          <a:blip r:embed="rId2">
            <a:extLst>
              <a:ext uri="{28A0092B-C50C-407E-A947-70E740481C1C}">
                <a14:useLocalDpi xmlns:a14="http://schemas.microsoft.com/office/drawing/2010/main" val="0"/>
              </a:ext>
            </a:extLst>
          </a:blip>
          <a:srcRect l="27879" r="1862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CB927A4-E432-4310-9CD5-E89FF5063179}"/>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453BF6C-B012-48B7-B4E8-6D7AC7C27D0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CCDDECA6-04DB-32AC-57B2-CAF9ADFB116A}"/>
              </a:ext>
            </a:extLst>
          </p:cNvPr>
          <p:cNvSpPr>
            <a:spLocks noGrp="1"/>
          </p:cNvSpPr>
          <p:nvPr>
            <p:ph type="body" sz="half" idx="2"/>
          </p:nvPr>
        </p:nvSpPr>
        <p:spPr>
          <a:xfrm>
            <a:off x="6657715" y="2990818"/>
            <a:ext cx="4195673" cy="2913872"/>
          </a:xfrm>
        </p:spPr>
        <p:txBody>
          <a:bodyPr vert="horz" lIns="91440" tIns="45720" rIns="91440" bIns="45720" rtlCol="0" anchor="t">
            <a:normAutofit/>
          </a:bodyPr>
          <a:lstStyle/>
          <a:p>
            <a:r>
              <a:rPr lang="en-US" sz="2000" dirty="0">
                <a:solidFill>
                  <a:schemeClr val="tx1">
                    <a:alpha val="80000"/>
                  </a:schemeClr>
                </a:solidFill>
              </a:rPr>
              <a:t>Companies registered before January 1, 2024:</a:t>
            </a:r>
          </a:p>
          <a:p>
            <a:pPr marL="285750" indent="-228600">
              <a:buFont typeface="Arial" panose="020B0604020202020204" pitchFamily="34" charset="0"/>
              <a:buChar char="•"/>
            </a:pPr>
            <a:r>
              <a:rPr lang="en-US" sz="2000" dirty="0">
                <a:solidFill>
                  <a:schemeClr val="tx1">
                    <a:alpha val="80000"/>
                  </a:schemeClr>
                </a:solidFill>
              </a:rPr>
              <a:t>Itself</a:t>
            </a:r>
          </a:p>
          <a:p>
            <a:pPr marL="285750" indent="-228600">
              <a:buFont typeface="Arial" panose="020B0604020202020204" pitchFamily="34" charset="0"/>
              <a:buChar char="•"/>
            </a:pPr>
            <a:r>
              <a:rPr lang="en-US" sz="2000" dirty="0">
                <a:solidFill>
                  <a:schemeClr val="tx1">
                    <a:alpha val="80000"/>
                  </a:schemeClr>
                </a:solidFill>
              </a:rPr>
              <a:t>Beneficial Owners</a:t>
            </a:r>
          </a:p>
        </p:txBody>
      </p:sp>
      <p:sp>
        <p:nvSpPr>
          <p:cNvPr id="19" name="!!dot graphic">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3020543-B24B-4EC4-8FFC-8DD88EEA91A8}"/>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FC2A6A1-AA70-6E14-EFE2-86AF24F06D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mtClean="0">
                <a:solidFill>
                  <a:schemeClr val="tx1">
                    <a:alpha val="60000"/>
                  </a:schemeClr>
                </a:solidFill>
                <a:latin typeface="Calibri" panose="020F0502020204030204"/>
              </a:rPr>
              <a:pPr>
                <a:spcAft>
                  <a:spcPts val="600"/>
                </a:spcAft>
                <a:defRPr/>
              </a:pPr>
              <a:t>18</a:t>
            </a:fld>
            <a:endParaRPr lang="en-US">
              <a:solidFill>
                <a:schemeClr val="tx1">
                  <a:alpha val="60000"/>
                </a:schemeClr>
              </a:solidFill>
              <a:latin typeface="Calibri" panose="020F0502020204030204"/>
            </a:endParaRPr>
          </a:p>
        </p:txBody>
      </p:sp>
      <p:cxnSp>
        <p:nvCxnSpPr>
          <p:cNvPr id="21" name="!!Straight Connector">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C49DA8F6-BCC1-4447-B54C-57856834B94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F3769DD-0061-C41A-9133-F559F19C7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196905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13C74B1-5B17-4795-BED0-7140497B445A}"/>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7AC98175-F813-D03C-5BE9-4848066F4DB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What Must Be Reported About Itself?</a:t>
            </a:r>
          </a:p>
        </p:txBody>
      </p:sp>
      <p:sp>
        <p:nvSpPr>
          <p:cNvPr id="22" name="sketchy line">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4974D33-8DC5-464E-8C6D-BE58F0669C17}"/>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D416CA0-B198-F51C-F131-F9F80D8DB87D}"/>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1700"/>
              <a:t>Legal name</a:t>
            </a:r>
          </a:p>
          <a:p>
            <a:pPr marL="285750" indent="-228600">
              <a:buFont typeface="Arial" panose="020B0604020202020204" pitchFamily="34" charset="0"/>
              <a:buChar char="•"/>
            </a:pPr>
            <a:r>
              <a:rPr lang="en-US" sz="1700"/>
              <a:t>Trade names, "doing business as"</a:t>
            </a:r>
          </a:p>
          <a:p>
            <a:pPr marL="285750" indent="-228600">
              <a:buFont typeface="Arial" panose="020B0604020202020204" pitchFamily="34" charset="0"/>
              <a:buChar char="•"/>
            </a:pPr>
            <a:r>
              <a:rPr lang="en-US" sz="1700"/>
              <a:t>Current street address of its principal place of business if address is in United States</a:t>
            </a:r>
          </a:p>
          <a:p>
            <a:pPr marL="285750" indent="-228600">
              <a:buFont typeface="Arial" panose="020B0604020202020204" pitchFamily="34" charset="0"/>
              <a:buChar char="•"/>
            </a:pPr>
            <a:r>
              <a:rPr lang="en-US" sz="1700"/>
              <a:t>Outside the U.S., current address from which the country conducts business in the U.S.</a:t>
            </a:r>
          </a:p>
          <a:p>
            <a:pPr marL="285750" indent="-228600">
              <a:buFont typeface="Arial" panose="020B0604020202020204" pitchFamily="34" charset="0"/>
              <a:buChar char="•"/>
            </a:pPr>
            <a:r>
              <a:rPr lang="en-US" sz="1700"/>
              <a:t>Jurisdiction of formation or registration</a:t>
            </a:r>
          </a:p>
          <a:p>
            <a:pPr marL="285750" indent="-228600">
              <a:buFont typeface="Arial" panose="020B0604020202020204" pitchFamily="34" charset="0"/>
              <a:buChar char="•"/>
            </a:pPr>
            <a:r>
              <a:rPr lang="en-US" sz="1700"/>
              <a:t>Taxpayer ID number</a:t>
            </a:r>
          </a:p>
        </p:txBody>
      </p:sp>
      <p:pic>
        <p:nvPicPr>
          <p:cNvPr id="5" name="Picture Placeholder 19">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0B58341D-EAFC-560A-E65B-E75E072381CD}"/>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56159F7E-05E5-6EDF-A104-397B58188E19}"/>
              </a:ext>
            </a:extLst>
          </p:cNvPr>
          <p:cNvSpPr>
            <a:spLocks noGrp="1"/>
          </p:cNvSpPr>
          <p:nvPr>
            <p:ph type="sldNum" sz="quarter" idx="12"/>
          </p:nvPr>
        </p:nvSpPr>
        <p:spPr/>
        <p:txBody>
          <a:bodyPr/>
          <a:lstStyle/>
          <a:p>
            <a:fld id="{26BC69A4-1F6E-42B4-B94B-2E713F1E68AB}" type="slidenum">
              <a:rPr lang="en-US" smtClean="0">
                <a:solidFill>
                  <a:schemeClr val="bg1"/>
                </a:solidFill>
              </a:rPr>
              <a:t>19</a:t>
            </a:fld>
            <a:endParaRPr lang="en-US" dirty="0">
              <a:solidFill>
                <a:schemeClr val="bg1"/>
              </a:solidFill>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63E90E0-7D6B-667F-AFCB-CC6F5701D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50691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13C74B1-5B17-4795-BED0-7140497B445A}"/>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3EE221A-B52F-067C-F360-D9EAF645A83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The Corporate Transparency Act</a:t>
            </a:r>
          </a:p>
        </p:txBody>
      </p:sp>
      <p:sp>
        <p:nvSpPr>
          <p:cNvPr id="13" name="sketchy line">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4974D33-8DC5-464E-8C6D-BE58F0669C17}"/>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EB329D52-1779-FEDF-F0C2-3665EBE8E370}"/>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1900" dirty="0"/>
              <a:t>Enacted on 1/1/2021 as part of the National Defense Authorization Act of 2021 and under the scope of the Money Laundering Act of 2020.</a:t>
            </a:r>
          </a:p>
          <a:p>
            <a:pPr indent="-228600">
              <a:buFont typeface="Arial" panose="020B0604020202020204" pitchFamily="34" charset="0"/>
              <a:buChar char="•"/>
            </a:pPr>
            <a:endParaRPr lang="en-US" sz="1900" dirty="0"/>
          </a:p>
          <a:p>
            <a:pPr indent="-228600">
              <a:buFont typeface="Arial" panose="020B0604020202020204" pitchFamily="34" charset="0"/>
              <a:buChar char="•"/>
            </a:pPr>
            <a:r>
              <a:rPr lang="en-US" sz="1900" dirty="0"/>
              <a:t>Intended to provide law enforcement with beneficial ownership information for the purpose of detecting, preventing, and punishing terrorism, money laundering, and other misconduct through business entities. </a:t>
            </a: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661C38E5-654E-FAD4-5DB0-D7B871D9D14A}"/>
              </a:ext>
            </a:extLst>
          </p:cNvPr>
          <p:cNvPicPr>
            <a:picLocks noChangeAspect="1"/>
          </p:cNvPicPr>
          <p:nvPr/>
        </p:nvPicPr>
        <p:blipFill rotWithShape="1">
          <a:blip r:embed="rId2">
            <a:extLst>
              <a:ext uri="{28A0092B-C50C-407E-A947-70E740481C1C}">
                <a14:useLocalDpi xmlns:a14="http://schemas.microsoft.com/office/drawing/2010/main" val="0"/>
              </a:ext>
            </a:extLst>
          </a:blip>
          <a:srcRect l="31106" r="19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6D42E16-6D0D-0A2D-A829-72DAA515F5B4}"/>
              </a:ext>
            </a:extLst>
          </p:cNvPr>
          <p:cNvSpPr>
            <a:spLocks noGrp="1"/>
          </p:cNvSpPr>
          <p:nvPr>
            <p:ph type="sldNum" sz="quarter" idx="12"/>
          </p:nvPr>
        </p:nvSpPr>
        <p:spPr/>
        <p:txBody>
          <a:bodyPr/>
          <a:lstStyle/>
          <a:p>
            <a:fld id="{26BC69A4-1F6E-42B4-B94B-2E713F1E68AB}" type="slidenum">
              <a:rPr lang="en-US" smtClean="0">
                <a:solidFill>
                  <a:schemeClr val="bg1"/>
                </a:solidFill>
              </a:rPr>
              <a:t>2</a:t>
            </a:fld>
            <a:endParaRPr lang="en-US" dirty="0">
              <a:solidFill>
                <a:schemeClr val="bg1"/>
              </a:solidFill>
            </a:endParaRPr>
          </a:p>
        </p:txBody>
      </p:sp>
      <p:pic>
        <p:nvPicPr>
          <p:cNvPr id="12" name="Picture 1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0251B358-1669-4486-F71C-EA82D662D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1227509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ECAB1E8-8195-4748-BE71-FF806D86892E}"/>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text rectangle">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7F6BDD4-E066-4008-8011-6CC31AEB455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A0773D2-59D4-2697-CEA7-06DC29D4460F}"/>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400"/>
              <a:t>What Must Be Reported About Beneficial Owners And Company Applicants?</a:t>
            </a:r>
          </a:p>
        </p:txBody>
      </p:sp>
      <p:sp>
        <p:nvSpPr>
          <p:cNvPr id="14" name="!!accent">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711A8FB-68FC-45FC-B01E-38F809E2D439}"/>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A865FE3-5FC9-4049-87CF-30019C46C0F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797B3A9-C632-7A6F-1072-391E78E3C536}"/>
              </a:ext>
            </a:extLst>
          </p:cNvPr>
          <p:cNvSpPr>
            <a:spLocks noGrp="1"/>
          </p:cNvSpPr>
          <p:nvPr>
            <p:ph type="body" sz="half" idx="2"/>
          </p:nvPr>
        </p:nvSpPr>
        <p:spPr>
          <a:xfrm>
            <a:off x="841247" y="2359152"/>
            <a:ext cx="3410712" cy="3425043"/>
          </a:xfrm>
        </p:spPr>
        <p:txBody>
          <a:bodyPr vert="horz" lIns="91440" tIns="45720" rIns="91440" bIns="45720" rtlCol="0">
            <a:normAutofit/>
          </a:bodyPr>
          <a:lstStyle/>
          <a:p>
            <a:pPr marL="285750" indent="-228600">
              <a:buFont typeface="Arial" panose="020B0604020202020204" pitchFamily="34" charset="0"/>
              <a:buChar char="•"/>
            </a:pPr>
            <a:r>
              <a:rPr lang="en-US" sz="1400" dirty="0"/>
              <a:t>Individuals name, DOB, and address.</a:t>
            </a:r>
          </a:p>
          <a:p>
            <a:pPr marL="800100" lvl="1" indent="-285750">
              <a:buFont typeface="Courier New" panose="02070309020205020404" pitchFamily="49" charset="0"/>
              <a:buChar char="o"/>
            </a:pPr>
            <a:r>
              <a:rPr lang="en-US" dirty="0"/>
              <a:t>Residential street address (attorney business address)</a:t>
            </a:r>
          </a:p>
          <a:p>
            <a:pPr marL="285750" indent="-228600">
              <a:buFont typeface="Arial" panose="020B0604020202020204" pitchFamily="34" charset="0"/>
              <a:buChar char="•"/>
            </a:pPr>
            <a:r>
              <a:rPr lang="en-US" sz="1400" dirty="0"/>
              <a:t>A unique identifying number from an acceptable identification document*</a:t>
            </a:r>
          </a:p>
          <a:p>
            <a:pPr marL="800100" lvl="1" indent="-285750">
              <a:buFont typeface="Courier New" panose="02070309020205020404" pitchFamily="49" charset="0"/>
              <a:buChar char="o"/>
            </a:pPr>
            <a:r>
              <a:rPr lang="en-US" dirty="0"/>
              <a:t>Driver's license or ID card issued by state</a:t>
            </a:r>
          </a:p>
          <a:p>
            <a:pPr marL="800100" lvl="1" indent="-285750">
              <a:buFont typeface="Courier New" panose="02070309020205020404" pitchFamily="49" charset="0"/>
              <a:buChar char="o"/>
            </a:pPr>
            <a:r>
              <a:rPr lang="en-US" dirty="0"/>
              <a:t>Passport</a:t>
            </a:r>
          </a:p>
          <a:p>
            <a:pPr marL="800100" lvl="1" indent="-285750">
              <a:buFont typeface="Courier New" panose="02070309020205020404" pitchFamily="49" charset="0"/>
              <a:buChar char="o"/>
            </a:pPr>
            <a:r>
              <a:rPr lang="en-US" dirty="0"/>
              <a:t>Non-expired passport by a foreign government</a:t>
            </a:r>
          </a:p>
          <a:p>
            <a:pPr marL="285750" indent="-228600">
              <a:buFont typeface="Arial" panose="020B0604020202020204" pitchFamily="34" charset="0"/>
              <a:buChar char="•"/>
            </a:pPr>
            <a:r>
              <a:rPr lang="en-US" sz="1400" dirty="0"/>
              <a:t>The name of the state or jurisdiction that issued the identification document</a:t>
            </a:r>
          </a:p>
          <a:p>
            <a:r>
              <a:rPr lang="en-US" sz="1400" dirty="0"/>
              <a:t>*Image of the identification document</a:t>
            </a:r>
          </a:p>
        </p:txBody>
      </p:sp>
      <p:pic>
        <p:nvPicPr>
          <p:cNvPr id="5" name="Picture Placeholder 4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8AF926C-8E65-849D-F5A6-E0DA7055CE84}"/>
              </a:ext>
            </a:extLst>
          </p:cNvPr>
          <p:cNvPicPr>
            <a:picLocks noChangeAspect="1"/>
          </p:cNvPicPr>
          <p:nvPr/>
        </p:nvPicPr>
        <p:blipFill rotWithShape="1">
          <a:blip r:embed="rId2">
            <a:extLst>
              <a:ext uri="{28A0092B-C50C-407E-A947-70E740481C1C}">
                <a14:useLocalDpi xmlns:a14="http://schemas.microsoft.com/office/drawing/2010/main" val="0"/>
              </a:ext>
            </a:extLst>
          </a:blip>
          <a:srcRect t="8728" b="8728"/>
          <a:stretch/>
        </p:blipFill>
        <p:spPr>
          <a:xfrm>
            <a:off x="5124450" y="634382"/>
            <a:ext cx="6657213" cy="5495162"/>
          </a:xfrm>
          <a:prstGeom prst="rect">
            <a:avLst/>
          </a:pr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5D49181-E370-ABE6-3067-42B3A98EEA95}"/>
              </a:ext>
            </a:extLst>
          </p:cNvPr>
          <p:cNvSpPr>
            <a:spLocks noGrp="1"/>
          </p:cNvSpPr>
          <p:nvPr>
            <p:ph type="sldNum" sz="quarter" idx="12"/>
          </p:nvPr>
        </p:nvSpPr>
        <p:spPr/>
        <p:txBody>
          <a:bodyPr/>
          <a:lstStyle/>
          <a:p>
            <a:fld id="{26BC69A4-1F6E-42B4-B94B-2E713F1E68AB}" type="slidenum">
              <a:rPr lang="en-US" smtClean="0"/>
              <a:t>20</a:t>
            </a:fld>
            <a:endParaRPr lang="en-US"/>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515DAB6-18CD-3950-C02F-A42BDA7A5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3017921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AA72BD9-2C5A-4EDC-931F-5AA08EACA0F3}"/>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5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CB344D1-6C67-12B9-3C03-0A487F55EE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19" t="1902" r="14003" b="-1"/>
          <a:stretch/>
        </p:blipFill>
        <p:spPr>
          <a:xfrm>
            <a:off x="3522468" y="10"/>
            <a:ext cx="8669532" cy="6857990"/>
          </a:xfrm>
          <a:prstGeom prst="rect">
            <a:avLst/>
          </a:prstGeom>
        </p:spPr>
      </p:pic>
      <p:sp>
        <p:nvSpPr>
          <p:cNvPr id="17" name="Rectangle 1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D3981AC-7B61-4947-BCF3-F7AA7FA385B9}"/>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7666356-CF36-1440-4475-DDE05E055FDC}"/>
              </a:ext>
            </a:extLst>
          </p:cNvPr>
          <p:cNvSpPr>
            <a:spLocks noGrp="1"/>
          </p:cNvSpPr>
          <p:nvPr>
            <p:ph type="title"/>
          </p:nvPr>
        </p:nvSpPr>
        <p:spPr>
          <a:xfrm>
            <a:off x="371093" y="1161288"/>
            <a:ext cx="5983053" cy="1124712"/>
          </a:xfrm>
        </p:spPr>
        <p:txBody>
          <a:bodyPr vert="horz" lIns="91440" tIns="45720" rIns="91440" bIns="45720" rtlCol="0" anchor="b">
            <a:noAutofit/>
          </a:bodyPr>
          <a:lstStyle/>
          <a:p>
            <a:r>
              <a:rPr lang="en-US" sz="4400" dirty="0">
                <a:solidFill>
                  <a:schemeClr val="bg1"/>
                </a:solidFill>
              </a:rPr>
              <a:t>How Will The Information Be Reported?</a:t>
            </a:r>
          </a:p>
        </p:txBody>
      </p:sp>
      <p:sp>
        <p:nvSpPr>
          <p:cNvPr id="14" name="Rectangle 1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5D4142C-5077-457F-A6AD-3FECFDB3968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A5F0580-5EE9-419F-96EE-B6529EF6E7D0}"/>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BC8148E-C096-3534-79A8-E5D5218D80FF}"/>
              </a:ext>
            </a:extLst>
          </p:cNvPr>
          <p:cNvSpPr>
            <a:spLocks noGrp="1"/>
          </p:cNvSpPr>
          <p:nvPr>
            <p:ph type="body" sz="half" idx="2"/>
          </p:nvPr>
        </p:nvSpPr>
        <p:spPr>
          <a:xfrm>
            <a:off x="371094" y="2718054"/>
            <a:ext cx="5724906" cy="3207258"/>
          </a:xfrm>
        </p:spPr>
        <p:txBody>
          <a:bodyPr vert="horz" lIns="91440" tIns="45720" rIns="91440" bIns="45720" rtlCol="0" anchor="t">
            <a:normAutofit/>
          </a:bodyPr>
          <a:lstStyle/>
          <a:p>
            <a:pPr marL="285750" indent="-228600">
              <a:buFont typeface="Arial" panose="020B0604020202020204" pitchFamily="34" charset="0"/>
              <a:buChar char="•"/>
            </a:pPr>
            <a:r>
              <a:rPr lang="en-US" sz="1800" dirty="0">
                <a:solidFill>
                  <a:schemeClr val="bg1"/>
                </a:solidFill>
              </a:rPr>
              <a:t>Electronically to FinCEN website</a:t>
            </a:r>
          </a:p>
          <a:p>
            <a:endParaRPr lang="en-US" sz="1800" dirty="0">
              <a:solidFill>
                <a:schemeClr val="bg1"/>
              </a:solidFill>
            </a:endParaRPr>
          </a:p>
          <a:p>
            <a:r>
              <a:rPr lang="en-US" sz="1800" dirty="0">
                <a:solidFill>
                  <a:schemeClr val="bg1"/>
                </a:solidFill>
              </a:rPr>
              <a:t>*30-days to report changes to beneficial ownership or corrections in information upon discovery</a:t>
            </a:r>
          </a:p>
          <a:p>
            <a:endParaRPr lang="en-US" sz="1800" dirty="0">
              <a:solidFill>
                <a:schemeClr val="bg1"/>
              </a:solidFill>
            </a:endParaRPr>
          </a:p>
          <a:p>
            <a:r>
              <a:rPr lang="en-US" sz="1800" dirty="0">
                <a:solidFill>
                  <a:schemeClr val="bg1"/>
                </a:solidFill>
              </a:rPr>
              <a:t>*No Fee</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F8CF888-6815-B84A-B73B-C90A7A887828}"/>
              </a:ext>
            </a:extLst>
          </p:cNvPr>
          <p:cNvSpPr>
            <a:spLocks noGrp="1"/>
          </p:cNvSpPr>
          <p:nvPr>
            <p:ph type="sldNum" sz="quarter" idx="12"/>
          </p:nvPr>
        </p:nvSpPr>
        <p:spPr/>
        <p:txBody>
          <a:bodyPr/>
          <a:lstStyle/>
          <a:p>
            <a:fld id="{26BC69A4-1F6E-42B4-B94B-2E713F1E68AB}" type="slidenum">
              <a:rPr lang="en-US" smtClean="0">
                <a:solidFill>
                  <a:schemeClr val="bg1"/>
                </a:solidFill>
              </a:rPr>
              <a:t>21</a:t>
            </a:fld>
            <a:endParaRPr lang="en-US" dirty="0">
              <a:solidFill>
                <a:schemeClr val="bg1"/>
              </a:solidFill>
            </a:endParaRPr>
          </a:p>
        </p:txBody>
      </p:sp>
      <p:pic>
        <p:nvPicPr>
          <p:cNvPr id="7" name="Pictur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E643F6B-79E6-A5C6-C37D-FE270004C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360986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p14="http://schemas.microsoft.com/office/powerpoint/2010/main" xmlns:a14="http://schemas.microsoft.com/office/drawing/2010/main" xmlns="" id="{7F230A36-13A0-CB3A-3108-F78410E71C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24321"/>
          <a:stretch/>
        </p:blipFill>
        <p:spPr>
          <a:xfrm>
            <a:off x="211239" y="3334944"/>
            <a:ext cx="3084025" cy="3021406"/>
          </a:xfrm>
          <a:prstGeom prst="rect">
            <a:avLst/>
          </a:prstGeom>
        </p:spPr>
      </p:pic>
      <p:pic>
        <p:nvPicPr>
          <p:cNvPr id="8" name="Picture 7">
            <a:extLst>
              <a:ext uri="{FF2B5EF4-FFF2-40B4-BE49-F238E27FC236}">
                <a16:creationId xmlns:a16="http://schemas.microsoft.com/office/drawing/2014/main" xmlns:p14="http://schemas.microsoft.com/office/powerpoint/2010/main" xmlns:a14="http://schemas.microsoft.com/office/drawing/2010/main" xmlns="" id="{255BE7EC-62E4-9ECF-28B5-7AF6DBB54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 b="34956"/>
          <a:stretch/>
        </p:blipFill>
        <p:spPr>
          <a:xfrm>
            <a:off x="211240" y="240752"/>
            <a:ext cx="3084025" cy="2785952"/>
          </a:xfrm>
          <a:prstGeom prst="rect">
            <a:avLst/>
          </a:prstGeom>
        </p:spPr>
      </p:pic>
      <p:pic>
        <p:nvPicPr>
          <p:cNvPr id="12" name="Picture 11">
            <a:extLst>
              <a:ext uri="{FF2B5EF4-FFF2-40B4-BE49-F238E27FC236}">
                <a16:creationId xmlns:a16="http://schemas.microsoft.com/office/drawing/2014/main" xmlns:p14="http://schemas.microsoft.com/office/powerpoint/2010/main" xmlns:a14="http://schemas.microsoft.com/office/drawing/2010/main" xmlns="" id="{A67C40C9-35AB-9E41-97AC-3BFD3AE7CA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2" r="5441" b="2"/>
          <a:stretch/>
        </p:blipFill>
        <p:spPr>
          <a:xfrm>
            <a:off x="3504980" y="240752"/>
            <a:ext cx="4043250" cy="5979074"/>
          </a:xfrm>
          <a:prstGeom prst="rect">
            <a:avLst/>
          </a:prstGeom>
        </p:spPr>
      </p:pic>
      <p:pic>
        <p:nvPicPr>
          <p:cNvPr id="14" name="Picture 13">
            <a:extLst>
              <a:ext uri="{FF2B5EF4-FFF2-40B4-BE49-F238E27FC236}">
                <a16:creationId xmlns:a16="http://schemas.microsoft.com/office/drawing/2014/main" xmlns:p14="http://schemas.microsoft.com/office/powerpoint/2010/main" xmlns:a14="http://schemas.microsoft.com/office/drawing/2010/main" xmlns="" id="{E9844CCE-523C-4BBC-4E31-4B5A2F5F40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8" r="6188" b="2"/>
          <a:stretch/>
        </p:blipFill>
        <p:spPr>
          <a:xfrm>
            <a:off x="7740757" y="240752"/>
            <a:ext cx="4036201" cy="5979074"/>
          </a:xfrm>
          <a:prstGeom prst="rect">
            <a:avLst/>
          </a:prstGeom>
        </p:spPr>
      </p:pic>
      <p:sp>
        <p:nvSpPr>
          <p:cNvPr id="5" name="Slide Number Placeholder 4">
            <a:extLst>
              <a:ext uri="{FF2B5EF4-FFF2-40B4-BE49-F238E27FC236}">
                <a16:creationId xmlns:a16="http://schemas.microsoft.com/office/drawing/2014/main" xmlns:p14="http://schemas.microsoft.com/office/powerpoint/2010/main" xmlns:a14="http://schemas.microsoft.com/office/drawing/2010/main" xmlns="" id="{B427AFA3-5B10-AF5F-A213-D9049F82F1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BC69A4-1F6E-42B4-B94B-2E713F1E68AB}" type="slidenum">
              <a:rPr lang="en-US" smtClean="0"/>
              <a:pPr>
                <a:spcAft>
                  <a:spcPts val="600"/>
                </a:spcAft>
              </a:pPr>
              <a:t>22</a:t>
            </a:fld>
            <a:endParaRPr lang="en-US" dirty="0"/>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 id="{E3A29278-13F6-3D0D-00AD-D5F4CF4C6BE9}"/>
              </a:ext>
            </a:extLst>
          </p:cNvPr>
          <p:cNvSpPr txBox="1"/>
          <p:nvPr/>
        </p:nvSpPr>
        <p:spPr>
          <a:xfrm>
            <a:off x="5234474" y="5814247"/>
            <a:ext cx="3969356" cy="646331"/>
          </a:xfrm>
          <a:prstGeom prst="rect">
            <a:avLst/>
          </a:prstGeom>
          <a:noFill/>
        </p:spPr>
        <p:txBody>
          <a:bodyPr wrap="none" rtlCol="0">
            <a:spAutoFit/>
          </a:bodyPr>
          <a:lstStyle/>
          <a:p>
            <a:r>
              <a:rPr lang="en-US" sz="3600" dirty="0">
                <a:solidFill>
                  <a:srgbClr val="FF9966"/>
                </a:solidFill>
              </a:rPr>
              <a:t>www.fincen.gov/boi</a:t>
            </a:r>
          </a:p>
        </p:txBody>
      </p:sp>
    </p:spTree>
    <p:extLst>
      <p:ext uri="{BB962C8B-B14F-4D97-AF65-F5344CB8AC3E}">
        <p14:creationId xmlns:p14="http://schemas.microsoft.com/office/powerpoint/2010/main" val="44640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181FC64-B306-4821-98E2-780662EFC48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Placeholder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D82F622-E9AD-6CBF-2AFC-FBE01D6B641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941" r="13462" b="1"/>
          <a:stretch/>
        </p:blipFill>
        <p:spPr>
          <a:xfrm>
            <a:off x="20" y="10"/>
            <a:ext cx="9947062" cy="6857990"/>
          </a:xfrm>
          <a:prstGeom prst="rect">
            <a:avLst/>
          </a:prstGeom>
        </p:spPr>
      </p:pic>
      <p:sp>
        <p:nvSpPr>
          <p:cNvPr id="19" name="Freeform: Shape 1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871FC61-DD4E-47D4-81FD-8A7E7D12B371}"/>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 name="Freeform: Shape 1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9EC3F91-A75C-4F74-867E-E4C28C13546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29A1E2C-5AC8-40FC-99E9-832069D3979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55207EF-19F2-0BC6-1B17-F820909AA752}"/>
              </a:ext>
            </a:extLst>
          </p:cNvPr>
          <p:cNvSpPr>
            <a:spLocks noGrp="1"/>
          </p:cNvSpPr>
          <p:nvPr>
            <p:ph type="title"/>
          </p:nvPr>
        </p:nvSpPr>
        <p:spPr>
          <a:xfrm>
            <a:off x="8046720" y="1045597"/>
            <a:ext cx="3633746" cy="1588422"/>
          </a:xfrm>
        </p:spPr>
        <p:txBody>
          <a:bodyPr vert="horz" lIns="91440" tIns="45720" rIns="91440" bIns="45720" rtlCol="0" anchor="b">
            <a:noAutofit/>
          </a:bodyPr>
          <a:lstStyle/>
          <a:p>
            <a:r>
              <a:rPr lang="en-US" sz="4000" dirty="0"/>
              <a:t>Information Will </a:t>
            </a:r>
            <a:r>
              <a:rPr lang="en-US" sz="4000" b="1" dirty="0"/>
              <a:t>NOT</a:t>
            </a:r>
            <a:r>
              <a:rPr lang="en-US" sz="4000" dirty="0"/>
              <a:t> Be Publicly Available.</a:t>
            </a:r>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CE37DD1-4100-10CD-F749-A82D88A98A95}"/>
              </a:ext>
            </a:extLst>
          </p:cNvPr>
          <p:cNvSpPr>
            <a:spLocks noGrp="1"/>
          </p:cNvSpPr>
          <p:nvPr>
            <p:ph type="body" sz="half" idx="2"/>
          </p:nvPr>
        </p:nvSpPr>
        <p:spPr>
          <a:xfrm>
            <a:off x="8046719" y="2722729"/>
            <a:ext cx="3633747" cy="2700062"/>
          </a:xfrm>
        </p:spPr>
        <p:txBody>
          <a:bodyPr vert="horz" lIns="91440" tIns="45720" rIns="91440" bIns="45720" rtlCol="0">
            <a:noAutofit/>
          </a:bodyPr>
          <a:lstStyle/>
          <a:p>
            <a:pPr marL="285750" indent="-228600">
              <a:buFont typeface="Arial" panose="020B0604020202020204" pitchFamily="34" charset="0"/>
              <a:buChar char="•"/>
            </a:pPr>
            <a:r>
              <a:rPr lang="en-US" sz="1900" dirty="0"/>
              <a:t>U.S. Federal Law Enforcement Agencies </a:t>
            </a:r>
          </a:p>
          <a:p>
            <a:pPr marL="285750" indent="-228600">
              <a:buFont typeface="Arial" panose="020B0604020202020204" pitchFamily="34" charset="0"/>
              <a:buChar char="•"/>
            </a:pPr>
            <a:r>
              <a:rPr lang="en-US" sz="1900" dirty="0"/>
              <a:t>With court approval, to certain other enforcement agencies. </a:t>
            </a:r>
          </a:p>
          <a:p>
            <a:pPr marL="285750" indent="-228600">
              <a:buFont typeface="Arial" panose="020B0604020202020204" pitchFamily="34" charset="0"/>
              <a:buChar char="•"/>
            </a:pPr>
            <a:r>
              <a:rPr lang="en-US" sz="1900" dirty="0"/>
              <a:t>To non-U.S. law enforcement agencies </a:t>
            </a:r>
          </a:p>
          <a:p>
            <a:pPr marL="285750" indent="-228600">
              <a:buFont typeface="Arial" panose="020B0604020202020204" pitchFamily="34" charset="0"/>
              <a:buChar char="•"/>
            </a:pPr>
            <a:r>
              <a:rPr lang="en-US" sz="1900" dirty="0"/>
              <a:t>With consent of the Reporting Company, to financial institutions and their regulators. </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AD6C3EE-7652-0CD7-8814-1FA21BC0E3A4}"/>
              </a:ext>
            </a:extLst>
          </p:cNvPr>
          <p:cNvSpPr>
            <a:spLocks noGrp="1"/>
          </p:cNvSpPr>
          <p:nvPr>
            <p:ph type="sldNum" sz="quarter" idx="12"/>
          </p:nvPr>
        </p:nvSpPr>
        <p:spPr/>
        <p:txBody>
          <a:bodyPr/>
          <a:lstStyle/>
          <a:p>
            <a:fld id="{26BC69A4-1F6E-42B4-B94B-2E713F1E68AB}" type="slidenum">
              <a:rPr lang="en-US" smtClean="0"/>
              <a:t>23</a:t>
            </a:fld>
            <a:endParaRPr lang="en-US"/>
          </a:p>
        </p:txBody>
      </p:sp>
      <p:pic>
        <p:nvPicPr>
          <p:cNvPr id="7" name="Pictur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49379F9-E0B5-5142-AFC6-015C018F3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192676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2C61293E-6EBE-43EF-A52C-9BEBFD7679D4}"/>
              </a:ext>
              <a:ext uri="{C183D7F6-B498-43B3-948B-1728B52AA6E4}">
                <adec:decorative xmlns:adec="http://schemas.microsoft.com/office/drawing/2017/decorative" xmlns:p14="http://schemas.microsoft.com/office/powerpoint/2010/main" xmlns:ask="http://schemas.microsoft.com/office/drawing/2018/sketchyshapes"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sk="http://schemas.microsoft.com/office/drawing/2018/sketchyshapes" xmlns:a14="http://schemas.microsoft.com/office/drawing/2010/main"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BCECEB67-A21D-E4C8-48CD-59A0B58A9A0F}"/>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5400"/>
              <a:t>Civil and Criminal Penalties</a:t>
            </a:r>
          </a:p>
        </p:txBody>
      </p:sp>
      <p:pic>
        <p:nvPicPr>
          <p:cNvPr id="6" name="Picture 5">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C02443BC-D661-8344-E397-6BD9CF14651F}"/>
              </a:ext>
            </a:extLst>
          </p:cNvPr>
          <p:cNvPicPr>
            <a:picLocks noChangeAspect="1"/>
          </p:cNvPicPr>
          <p:nvPr/>
        </p:nvPicPr>
        <p:blipFill rotWithShape="1">
          <a:blip r:embed="rId2">
            <a:extLst>
              <a:ext uri="{28A0092B-C50C-407E-A947-70E740481C1C}">
                <a14:useLocalDpi xmlns:a14="http://schemas.microsoft.com/office/drawing/2010/main" val="0"/>
              </a:ext>
            </a:extLst>
          </a:blip>
          <a:srcRect l="23564" r="44822"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3FCFB1DE-0B7E-48CC-BA90-B2AB0889F9D6}"/>
              </a:ext>
              <a:ext uri="{C183D7F6-B498-43B3-948B-1728B52AA6E4}">
                <adec:decorative xmlns:adec="http://schemas.microsoft.com/office/drawing/2017/decorative" xmlns:p14="http://schemas.microsoft.com/office/powerpoint/2010/main" xmlns:ask="http://schemas.microsoft.com/office/drawing/2018/sketchyshapes"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sk="http://schemas.microsoft.com/office/drawing/2018/sketchyshapes" xmlns:a14="http://schemas.microsoft.com/office/drawing/2010/main" xmlns:adec="http://schemas.microsoft.com/office/drawing/2017/decorative" xmlns:a16="http://schemas.microsoft.com/office/drawing/2014/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CBFE3F63-D52A-9AE9-7702-05783F75C03E}"/>
              </a:ext>
            </a:extLst>
          </p:cNvPr>
          <p:cNvSpPr>
            <a:spLocks noGrp="1"/>
          </p:cNvSpPr>
          <p:nvPr>
            <p:ph type="body" sz="half" idx="2"/>
          </p:nvPr>
        </p:nvSpPr>
        <p:spPr>
          <a:xfrm>
            <a:off x="4654296" y="2706624"/>
            <a:ext cx="6894576" cy="3483864"/>
          </a:xfrm>
        </p:spPr>
        <p:txBody>
          <a:bodyPr vert="horz" lIns="91440" tIns="45720" rIns="91440" bIns="45720" rtlCol="0">
            <a:normAutofit/>
          </a:bodyPr>
          <a:lstStyle/>
          <a:p>
            <a:pPr marL="571500" indent="-457200">
              <a:buFont typeface="+mj-lt"/>
              <a:buAutoNum type="arabicPeriod"/>
            </a:pPr>
            <a:r>
              <a:rPr lang="en-US" sz="2000" dirty="0"/>
              <a:t>Willful Reporting Violations</a:t>
            </a:r>
          </a:p>
          <a:p>
            <a:pPr marL="800100" lvl="1" indent="-228600">
              <a:buFont typeface="Arial" panose="020B0604020202020204" pitchFamily="34" charset="0"/>
              <a:buChar char="•"/>
            </a:pPr>
            <a:r>
              <a:rPr lang="en-US" sz="2000" dirty="0"/>
              <a:t>Civil – $500 per day that the violation continues</a:t>
            </a:r>
          </a:p>
          <a:p>
            <a:pPr marL="800100" lvl="1" indent="-228600">
              <a:buFont typeface="Arial" panose="020B0604020202020204" pitchFamily="34" charset="0"/>
              <a:buChar char="•"/>
            </a:pPr>
            <a:r>
              <a:rPr lang="en-US" sz="2000" dirty="0"/>
              <a:t>Criminal – fine up to $10K, and/or 2 years imprisonment</a:t>
            </a:r>
          </a:p>
          <a:p>
            <a:pPr marL="571500" indent="-457200">
              <a:buFont typeface="+mj-lt"/>
              <a:buAutoNum type="arabicPeriod"/>
            </a:pPr>
            <a:r>
              <a:rPr lang="en-US" sz="2000" dirty="0"/>
              <a:t>Unauthorized Disclosure or Use</a:t>
            </a:r>
          </a:p>
          <a:p>
            <a:pPr marL="800100" lvl="1" indent="-228600">
              <a:buFont typeface="Arial" panose="020B0604020202020204" pitchFamily="34" charset="0"/>
              <a:buChar char="•"/>
            </a:pPr>
            <a:r>
              <a:rPr lang="en-US" sz="2000" dirty="0"/>
              <a:t>Civil – $500 per day that violation continues</a:t>
            </a:r>
          </a:p>
          <a:p>
            <a:pPr marL="800100" lvl="1" indent="-228600">
              <a:buFont typeface="Arial" panose="020B0604020202020204" pitchFamily="34" charset="0"/>
              <a:buChar char="•"/>
            </a:pPr>
            <a:r>
              <a:rPr lang="en-US" sz="2000" dirty="0"/>
              <a:t>Criminal – fine up to $250K  and/or 5 years imprisonment</a:t>
            </a:r>
          </a:p>
          <a:p>
            <a:pPr marL="800100" lvl="1" indent="-228600">
              <a:buFont typeface="Arial" panose="020B0604020202020204" pitchFamily="34" charset="0"/>
              <a:buChar char="•"/>
            </a:pPr>
            <a:r>
              <a:rPr lang="en-US" sz="2000" dirty="0"/>
              <a:t>Part of a pattern of any illegal activities involving more than $100,000.00 in a 12-month period, a fine of not more than $500,000.00 and/or 10 years imprisonment</a:t>
            </a:r>
          </a:p>
        </p:txBody>
      </p:sp>
      <p:sp>
        <p:nvSpPr>
          <p:cNvPr id="7" name="Slide Number Placeholder 6">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2D376964-0D68-D1D5-CE24-38E8F31F382D}"/>
              </a:ext>
            </a:extLst>
          </p:cNvPr>
          <p:cNvSpPr>
            <a:spLocks noGrp="1"/>
          </p:cNvSpPr>
          <p:nvPr>
            <p:ph type="sldNum" sz="quarter" idx="12"/>
          </p:nvPr>
        </p:nvSpPr>
        <p:spPr/>
        <p:txBody>
          <a:bodyPr/>
          <a:lstStyle/>
          <a:p>
            <a:fld id="{26BC69A4-1F6E-42B4-B94B-2E713F1E68AB}" type="slidenum">
              <a:rPr lang="en-US" smtClean="0"/>
              <a:t>24</a:t>
            </a:fld>
            <a:endParaRPr lang="en-US"/>
          </a:p>
        </p:txBody>
      </p:sp>
      <p:pic>
        <p:nvPicPr>
          <p:cNvPr id="5" name="Picture 4">
            <a:extLst>
              <a:ext uri="{FF2B5EF4-FFF2-40B4-BE49-F238E27FC236}">
                <a16:creationId xmlns:a16="http://schemas.microsoft.com/office/drawing/2014/main" xmlns:p14="http://schemas.microsoft.com/office/powerpoint/2010/main" xmlns:ask="http://schemas.microsoft.com/office/drawing/2018/sketchyshapes" xmlns:a14="http://schemas.microsoft.com/office/drawing/2010/main" xmlns:p16="http://schemas.microsoft.com/office/powerpoint/2015/main" xmlns:adec="http://schemas.microsoft.com/office/drawing/2017/decorative" xmlns="" id="{904734D2-D01D-BCA7-FF92-55750E86E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173443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13C74B1-5B17-4795-BED0-7140497B445A}"/>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A0C4A671-3CE9-3CD8-124C-157D2D45A72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Statutory Safe Harbor</a:t>
            </a:r>
          </a:p>
        </p:txBody>
      </p:sp>
      <p:sp>
        <p:nvSpPr>
          <p:cNvPr id="13" name="sketchy line">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4974D33-8DC5-464E-8C6D-BE58F0669C17}"/>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6274030D-F03E-E63F-1B24-79AA57971616}"/>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1700" dirty="0"/>
              <a:t>No civil or criminal penalties if inaccurate report is voluntarily corrected with 90 days from date filing should have been made.</a:t>
            </a:r>
          </a:p>
          <a:p>
            <a:r>
              <a:rPr lang="en-US" sz="1700" dirty="0"/>
              <a:t>Reasonable Cause</a:t>
            </a:r>
          </a:p>
          <a:p>
            <a:pPr marL="285750" indent="-228600">
              <a:buFont typeface="Arial" panose="020B0604020202020204" pitchFamily="34" charset="0"/>
              <a:buChar char="•"/>
            </a:pPr>
            <a:r>
              <a:rPr lang="en-US" sz="1700" dirty="0"/>
              <a:t>Negligent violations not penalized.</a:t>
            </a:r>
          </a:p>
          <a:p>
            <a:pPr marL="285750" indent="-228600">
              <a:buFont typeface="Arial" panose="020B0604020202020204" pitchFamily="34" charset="0"/>
              <a:buChar char="•"/>
            </a:pPr>
            <a:r>
              <a:rPr lang="en-US" sz="1700" dirty="0"/>
              <a:t>Violations for reasonable cause and NOT willful neglect, not penalized.</a:t>
            </a: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7916BA2D-FFF9-8901-C8F5-34143D92547D}"/>
              </a:ext>
            </a:extLst>
          </p:cNvPr>
          <p:cNvPicPr>
            <a:picLocks noChangeAspect="1"/>
          </p:cNvPicPr>
          <p:nvPr/>
        </p:nvPicPr>
        <p:blipFill rotWithShape="1">
          <a:blip r:embed="rId2">
            <a:extLst>
              <a:ext uri="{28A0092B-C50C-407E-A947-70E740481C1C}">
                <a14:useLocalDpi xmlns:a14="http://schemas.microsoft.com/office/drawing/2010/main" val="0"/>
              </a:ext>
            </a:extLst>
          </a:blip>
          <a:srcRect l="398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Slide Number Placeholder 6">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CBC2EF89-0C26-D1E6-6FAE-F0E4C37A08EB}"/>
              </a:ext>
            </a:extLst>
          </p:cNvPr>
          <p:cNvSpPr>
            <a:spLocks noGrp="1"/>
          </p:cNvSpPr>
          <p:nvPr>
            <p:ph type="sldNum" sz="quarter" idx="12"/>
          </p:nvPr>
        </p:nvSpPr>
        <p:spPr/>
        <p:txBody>
          <a:bodyPr/>
          <a:lstStyle/>
          <a:p>
            <a:fld id="{26BC69A4-1F6E-42B4-B94B-2E713F1E68AB}" type="slidenum">
              <a:rPr lang="en-US" smtClean="0">
                <a:solidFill>
                  <a:schemeClr val="bg1"/>
                </a:solidFill>
              </a:rPr>
              <a:t>25</a:t>
            </a:fld>
            <a:endParaRPr lang="en-US" dirty="0">
              <a:solidFill>
                <a:schemeClr val="bg1"/>
              </a:solidFill>
            </a:endParaRPr>
          </a:p>
        </p:txBody>
      </p:sp>
      <p:pic>
        <p:nvPicPr>
          <p:cNvPr id="3" name="Picture 2">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CCCE76C2-3C88-0634-EE23-5D2C2F4C3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349560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8446B12-7391-4711-8B31-112A0B896C7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5A1B0814-C338-2DB5-AD11-8D10ED9AD7E1}"/>
              </a:ext>
            </a:extLst>
          </p:cNvPr>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5600">
                <a:solidFill>
                  <a:schemeClr val="bg1"/>
                </a:solidFill>
              </a:rPr>
              <a:t>QUESTIONS</a:t>
            </a:r>
          </a:p>
        </p:txBody>
      </p:sp>
      <p:pic>
        <p:nvPicPr>
          <p:cNvPr id="5" name="Picture Placeholder 4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87F5E690-4BB7-6D36-3C70-14BE119A0D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00"/>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C0B7807-0C83-4963-821A-69B172722E49}"/>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GrpSpPr>
            <a:grpSpLocks noGrp="1" noUngrp="1" noRot="1" noChangeAspect="1" noMove="1" noResize="1"/>
          </p:cNvGrp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B027EC7-3252-48A2-A7A4-1741F72E4713}"/>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EBC51E4-7477-4290-BBD0-18AD942C364F}"/>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21BA29E-ECCE-94C9-D5F0-8BFCBA69F797}"/>
              </a:ext>
            </a:extLst>
          </p:cNvPr>
          <p:cNvSpPr>
            <a:spLocks noGrp="1"/>
          </p:cNvSpPr>
          <p:nvPr>
            <p:ph type="sldNum" sz="quarter" idx="12"/>
          </p:nvPr>
        </p:nvSpPr>
        <p:spPr/>
        <p:txBody>
          <a:bodyPr/>
          <a:lstStyle/>
          <a:p>
            <a:fld id="{26BC69A4-1F6E-42B4-B94B-2E713F1E68AB}" type="slidenum">
              <a:rPr lang="en-US" smtClean="0">
                <a:solidFill>
                  <a:schemeClr val="bg1"/>
                </a:solidFill>
              </a:rPr>
              <a:t>26</a:t>
            </a:fld>
            <a:endParaRPr lang="en-US" dirty="0">
              <a:solidFill>
                <a:schemeClr val="bg1"/>
              </a:solidFill>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BBAF29D-ECF6-4F2A-E680-8E465C166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80398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13C74B1-5B17-4795-BED0-7140497B445A}"/>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25A4B90A-B0D2-96F9-6068-CF1DA3788DC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The Corporate Transparency Act</a:t>
            </a:r>
          </a:p>
        </p:txBody>
      </p:sp>
      <p:sp>
        <p:nvSpPr>
          <p:cNvPr id="14" name="sketchy line">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D4974D33-8DC5-464E-8C6D-BE58F0669C17}"/>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EE831403-F528-F449-2D45-2EFB0D83A68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t>Requires certain business entities ("Reporting Company") to file, in the absence of an exemption, information, and include information on the "Beneficial Owners" of the Reporting Company with the Federal Crimes Enforcement Network ("FinCEN") to U.S. Department of Treasury.</a:t>
            </a:r>
          </a:p>
        </p:txBody>
      </p:sp>
      <p:pic>
        <p:nvPicPr>
          <p:cNvPr id="7" name="Picture 6">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1CA53A24-8704-EA8B-A1BA-4FDD481909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84" r="101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51CB2589-6724-2BD2-67B0-A67316D19763}"/>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26BC69A4-1F6E-42B4-B94B-2E713F1E68AB}"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pic>
        <p:nvPicPr>
          <p:cNvPr id="3" name="Picture 2">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BB57DAC8-ACEB-B09E-71B1-C75564629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344129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45D37F4E-DDB4-456B-97E0-9937730A039F}"/>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0DFC71F4-E6AA-7B4D-8F75-8EC6F8E1400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t>When</a:t>
            </a:r>
            <a:r>
              <a:rPr lang="en-US" sz="5400" dirty="0"/>
              <a:t> Is It Effective?</a:t>
            </a:r>
          </a:p>
        </p:txBody>
      </p:sp>
      <p:sp>
        <p:nvSpPr>
          <p:cNvPr id="21" name="sketchy line">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B2DD41CD-8F47-4F56-AD12-4E2FF7696987}"/>
              </a:ext>
              <a:ext uri="{C183D7F6-B498-43B3-948B-1728B52AA6E4}">
                <adec:decorative xmlns:adec="http://schemas.microsoft.com/office/drawing/2017/decorative" xmlns:p14="http://schemas.microsoft.com/office/powerpoint/2010/main" xmlns:a14="http://schemas.microsoft.com/office/drawing/2010/main" xmlns:ask="http://schemas.microsoft.com/office/drawing/2018/sketchyshapes"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sk="http://schemas.microsoft.com/office/drawing/2018/sketchyshapes" xmlns:adec="http://schemas.microsoft.com/office/drawing/2017/decorative" xmlns:a16="http://schemas.microsoft.com/office/drawing/2014/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p14="http://schemas.microsoft.com/office/powerpoint/2010/main" xmlns:a14="http://schemas.microsoft.com/office/drawing/2010/main" xmlns:p16="http://schemas.microsoft.com/office/powerpoint/2015/main" xmlns:adec="http://schemas.microsoft.com/office/drawing/2017/decorative" xmlns:a16="http://schemas.microsoft.com/office/drawing/2014/main"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F098C7EB-EB63-DF4E-E932-1F8976D996BB}"/>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marL="285750" indent="-228600">
              <a:buFont typeface="Arial" panose="020B0604020202020204" pitchFamily="34" charset="0"/>
              <a:buChar char="•"/>
            </a:pPr>
            <a:r>
              <a:rPr lang="en-US" sz="2200" dirty="0"/>
              <a:t>January 1, 2024</a:t>
            </a:r>
          </a:p>
          <a:p>
            <a:pPr marL="285750" indent="-228600">
              <a:buFont typeface="Arial" panose="020B0604020202020204" pitchFamily="34" charset="0"/>
              <a:buChar char="•"/>
            </a:pPr>
            <a:r>
              <a:rPr lang="en-US" sz="2200" dirty="0"/>
              <a:t>Entity created or registered to do business before January 1, 2024, will have until January 1, 2025 to file its initial beneficial ownership information report. </a:t>
            </a:r>
          </a:p>
          <a:p>
            <a:pPr marL="285750" indent="-228600">
              <a:buFont typeface="Arial" panose="020B0604020202020204" pitchFamily="34" charset="0"/>
              <a:buChar char="•"/>
            </a:pPr>
            <a:r>
              <a:rPr lang="en-US" sz="2200" dirty="0"/>
              <a:t>Entity created or registered on or after January 1, 2024, will have 90 days to file its initial beneficial ownership information report. Runs from date of formation or registration.  Starting January 1, 2025, reduces to 30 days for new formations. </a:t>
            </a:r>
          </a:p>
        </p:txBody>
      </p:sp>
      <p:pic>
        <p:nvPicPr>
          <p:cNvPr id="5" name="Picture Placeholder 37">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78BF228B-6F96-C7EC-3218-8757EA6956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2A3168A4-A60F-AC2B-43BA-2E913641E8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mtClean="0">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ask="http://schemas.microsoft.com/office/drawing/2018/sketchyshapes" xmlns:p16="http://schemas.microsoft.com/office/powerpoint/2015/main" xmlns:adec="http://schemas.microsoft.com/office/drawing/2017/decorative" xmlns="" id="{458B21FE-9ABD-812B-A72E-9C1EBD539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66403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CFA50550-C6A2-EE2C-B9E8-FE4E96FFA257}"/>
              </a:ext>
            </a:extLst>
          </p:cNvPr>
          <p:cNvSpPr>
            <a:spLocks noGrp="1"/>
          </p:cNvSpPr>
          <p:nvPr>
            <p:ph type="title"/>
          </p:nvPr>
        </p:nvSpPr>
        <p:spPr>
          <a:xfrm>
            <a:off x="6548048" y="574054"/>
            <a:ext cx="4472630" cy="1637231"/>
          </a:xfrm>
        </p:spPr>
        <p:txBody>
          <a:bodyPr vert="horz" lIns="91440" tIns="45720" rIns="91440" bIns="45720" rtlCol="0" anchor="b">
            <a:normAutofit fontScale="90000"/>
          </a:bodyPr>
          <a:lstStyle/>
          <a:p>
            <a:r>
              <a:rPr lang="en-US" b="1" dirty="0">
                <a:solidFill>
                  <a:schemeClr val="tx2"/>
                </a:solidFill>
              </a:rPr>
              <a:t>What</a:t>
            </a:r>
            <a:r>
              <a:rPr lang="en-US" dirty="0">
                <a:solidFill>
                  <a:schemeClr val="tx2"/>
                </a:solidFill>
              </a:rPr>
              <a:t> Entities Are Required To Report and Provide Beneficial Ownership Information?</a:t>
            </a:r>
          </a:p>
        </p:txBody>
      </p:sp>
      <p:pic>
        <p:nvPicPr>
          <p:cNvPr id="5" name="Picture Placeholder 2">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9FB23983-2BDE-D309-010E-9C7F46A8221D}"/>
              </a:ext>
            </a:extLst>
          </p:cNvPr>
          <p:cNvPicPr>
            <a:picLocks noChangeAspect="1"/>
          </p:cNvPicPr>
          <p:nvPr/>
        </p:nvPicPr>
        <p:blipFill rotWithShape="1">
          <a:blip r:embed="rId2">
            <a:extLst>
              <a:ext uri="{28A0092B-C50C-407E-A947-70E740481C1C}">
                <a14:useLocalDpi xmlns:a14="http://schemas.microsoft.com/office/drawing/2010/main" val="0"/>
              </a:ext>
            </a:extLst>
          </a:blip>
          <a:srcRect l="2510" r="1" b="1"/>
          <a:stretch/>
        </p:blipFill>
        <p:spPr>
          <a:xfrm>
            <a:off x="596813" y="801575"/>
            <a:ext cx="5499187" cy="5471535"/>
          </a:xfrm>
          <a:custGeom>
            <a:avLst/>
            <a:gdLst/>
            <a:ahLst/>
            <a:cxnLst/>
            <a:rect l="l" t="t" r="r" b="b"/>
            <a:pathLst>
              <a:path w="4926647" h="4901874">
                <a:moveTo>
                  <a:pt x="2827942" y="2033"/>
                </a:moveTo>
                <a:cubicBezTo>
                  <a:pt x="2901705" y="5050"/>
                  <a:pt x="2973640" y="11422"/>
                  <a:pt x="3043325" y="21136"/>
                </a:cubicBezTo>
                <a:cubicBezTo>
                  <a:pt x="3600804" y="98849"/>
                  <a:pt x="4185553" y="476257"/>
                  <a:pt x="4498894" y="902802"/>
                </a:cubicBezTo>
                <a:cubicBezTo>
                  <a:pt x="4812235" y="1329346"/>
                  <a:pt x="4950223" y="2037621"/>
                  <a:pt x="4923373" y="2580407"/>
                </a:cubicBezTo>
                <a:cubicBezTo>
                  <a:pt x="4896522" y="3123192"/>
                  <a:pt x="4745612" y="3772883"/>
                  <a:pt x="4337788" y="4159516"/>
                </a:cubicBezTo>
                <a:cubicBezTo>
                  <a:pt x="3929963" y="4546150"/>
                  <a:pt x="3081282" y="4930377"/>
                  <a:pt x="2476425" y="4900207"/>
                </a:cubicBezTo>
                <a:cubicBezTo>
                  <a:pt x="1871566" y="4870038"/>
                  <a:pt x="1119757" y="4406651"/>
                  <a:pt x="708641" y="3978500"/>
                </a:cubicBezTo>
                <a:cubicBezTo>
                  <a:pt x="297525" y="3550349"/>
                  <a:pt x="-64504" y="2921632"/>
                  <a:pt x="9726" y="2331303"/>
                </a:cubicBezTo>
                <a:cubicBezTo>
                  <a:pt x="83957" y="1740973"/>
                  <a:pt x="273797" y="1052469"/>
                  <a:pt x="1154021" y="436525"/>
                </a:cubicBezTo>
                <a:cubicBezTo>
                  <a:pt x="1705608" y="124217"/>
                  <a:pt x="2311596" y="-19083"/>
                  <a:pt x="2827942" y="2033"/>
                </a:cubicBezTo>
                <a:close/>
              </a:path>
            </a:pathLst>
          </a:custGeom>
        </p:spPr>
      </p:pic>
      <p:grpSp>
        <p:nvGrpSpPr>
          <p:cNvPr id="25" name="Group 24">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A825BD3A-E149-3C61-449F-23D1B09562D9}"/>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GrpSpPr>
            <a:grpSpLocks noGrp="1" noUngrp="1" noRot="1" noChangeAspect="1" noMove="1" noResize="1"/>
          </p:cNvGrp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GrpSpPr>
        <p:grpSpPr>
          <a:xfrm>
            <a:off x="-60286" y="4780067"/>
            <a:ext cx="2129121" cy="2098001"/>
            <a:chOff x="-60285" y="4581559"/>
            <a:chExt cx="2330572" cy="2296509"/>
          </a:xfrm>
        </p:grpSpPr>
        <p:sp>
          <p:nvSpPr>
            <p:cNvPr id="26" name="Freeform: Shape 25">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C43B6EA6-9E0B-9973-F921-86CF410DE849}"/>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SpPr>
          <p:spPr>
            <a:xfrm rot="21400132">
              <a:off x="1054559" y="5611570"/>
              <a:ext cx="374890" cy="37336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2"/>
                <a:gd name="connsiteY0" fmla="*/ 2 h 4963949"/>
                <a:gd name="connsiteX1" fmla="*/ 4735908 w 4849482"/>
                <a:gd name="connsiteY1" fmla="*/ 1905908 h 4963949"/>
                <a:gd name="connsiteX2" fmla="*/ 4451030 w 4849482"/>
                <a:gd name="connsiteY2" fmla="*/ 3809089 h 4963949"/>
                <a:gd name="connsiteX3" fmla="*/ 3419865 w 4849482"/>
                <a:gd name="connsiteY3" fmla="*/ 4844857 h 4963949"/>
                <a:gd name="connsiteX4" fmla="*/ 1074535 w 4849482"/>
                <a:gd name="connsiteY4" fmla="*/ 4657238 h 4963949"/>
                <a:gd name="connsiteX5" fmla="*/ 33359 w 4849482"/>
                <a:gd name="connsiteY5" fmla="*/ 2995667 h 4963949"/>
                <a:gd name="connsiteX6" fmla="*/ 592137 w 4849482"/>
                <a:gd name="connsiteY6" fmla="*/ 805858 h 4963949"/>
                <a:gd name="connsiteX7" fmla="*/ 2649000 w 4849482"/>
                <a:gd name="connsiteY7" fmla="*/ 2 h 4963949"/>
                <a:gd name="connsiteX0" fmla="*/ 2649000 w 4942023"/>
                <a:gd name="connsiteY0" fmla="*/ 2 h 4678955"/>
                <a:gd name="connsiteX1" fmla="*/ 4735908 w 4942023"/>
                <a:gd name="connsiteY1" fmla="*/ 1905908 h 4678955"/>
                <a:gd name="connsiteX2" fmla="*/ 4451030 w 4942023"/>
                <a:gd name="connsiteY2" fmla="*/ 3809089 h 4678955"/>
                <a:gd name="connsiteX3" fmla="*/ 1074535 w 4942023"/>
                <a:gd name="connsiteY3" fmla="*/ 4657238 h 4678955"/>
                <a:gd name="connsiteX4" fmla="*/ 33359 w 4942023"/>
                <a:gd name="connsiteY4" fmla="*/ 2995667 h 4678955"/>
                <a:gd name="connsiteX5" fmla="*/ 592137 w 4942023"/>
                <a:gd name="connsiteY5" fmla="*/ 805858 h 4678955"/>
                <a:gd name="connsiteX6" fmla="*/ 2649000 w 4942023"/>
                <a:gd name="connsiteY6" fmla="*/ 2 h 4678955"/>
                <a:gd name="connsiteX0" fmla="*/ 2649000 w 4806392"/>
                <a:gd name="connsiteY0" fmla="*/ 2 h 4842789"/>
                <a:gd name="connsiteX1" fmla="*/ 4735908 w 4806392"/>
                <a:gd name="connsiteY1" fmla="*/ 1905908 h 4842789"/>
                <a:gd name="connsiteX2" fmla="*/ 3706624 w 4806392"/>
                <a:gd name="connsiteY2" fmla="*/ 4493428 h 4842789"/>
                <a:gd name="connsiteX3" fmla="*/ 1074535 w 4806392"/>
                <a:gd name="connsiteY3" fmla="*/ 4657238 h 4842789"/>
                <a:gd name="connsiteX4" fmla="*/ 33359 w 4806392"/>
                <a:gd name="connsiteY4" fmla="*/ 2995667 h 4842789"/>
                <a:gd name="connsiteX5" fmla="*/ 592137 w 4806392"/>
                <a:gd name="connsiteY5" fmla="*/ 805858 h 4842789"/>
                <a:gd name="connsiteX6" fmla="*/ 2649000 w 4806392"/>
                <a:gd name="connsiteY6" fmla="*/ 2 h 4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6392" h="4842789">
                  <a:moveTo>
                    <a:pt x="2649000" y="2"/>
                  </a:moveTo>
                  <a:cubicBezTo>
                    <a:pt x="3339628" y="183344"/>
                    <a:pt x="4435570" y="1271060"/>
                    <a:pt x="4735908" y="1905908"/>
                  </a:cubicBezTo>
                  <a:cubicBezTo>
                    <a:pt x="5036246" y="2540756"/>
                    <a:pt x="4316853" y="4034873"/>
                    <a:pt x="3706624" y="4493428"/>
                  </a:cubicBezTo>
                  <a:cubicBezTo>
                    <a:pt x="3096395" y="4951983"/>
                    <a:pt x="1686746" y="4906865"/>
                    <a:pt x="1074535" y="4657238"/>
                  </a:cubicBezTo>
                  <a:cubicBezTo>
                    <a:pt x="462324" y="4407611"/>
                    <a:pt x="145196" y="3624902"/>
                    <a:pt x="33359" y="2995667"/>
                  </a:cubicBezTo>
                  <a:cubicBezTo>
                    <a:pt x="-94426" y="2318585"/>
                    <a:pt x="156197" y="1305135"/>
                    <a:pt x="592137" y="805858"/>
                  </a:cubicBezTo>
                  <a:cubicBezTo>
                    <a:pt x="1028077" y="306581"/>
                    <a:pt x="1996327" y="30750"/>
                    <a:pt x="2649000" y="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5C1932EE-D34B-922C-21DE-B9EDF81185B0}"/>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8A1A34FE-FDB4-353C-884F-97E00A77C8C2}"/>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9765F686-D93C-21BC-5196-BEC7649DE899}"/>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FE8DE9D2-D672-9E15-CAC0-BF51EC18909B}"/>
                </a:ext>
                <a:ext uri="{C183D7F6-B498-43B3-948B-1728B52AA6E4}">
                  <adec:decorative xmlns:adec="http://schemas.microsoft.com/office/drawing/2017/decorative" xmlns:p14="http://schemas.microsoft.com/office/powerpoint/2010/main" xmlns:p16="http://schemas.microsoft.com/office/powerpoint/2015/main" xmlns:a14="http://schemas.microsoft.com/office/drawing/2010/main" xmlns:a16="http://schemas.microsoft.com/office/drawing/2014/main" xmlns="" val="1"/>
                </a:ext>
              </a:extLst>
            </p:cNvPr>
            <p:cNvSpPr/>
            <p:nvPr>
              <p:extLst>
                <p:ext uri="{386F3935-93C4-4BCD-93E2-E3B085C9AB24}">
                  <p16:designElem xmlns:p16="http://schemas.microsoft.com/office/powerpoint/2015/main" xmlns:p14="http://schemas.microsoft.com/office/powerpoint/2010/main" xmlns:adec="http://schemas.microsoft.com/office/drawing/2017/decorative" xmlns:a14="http://schemas.microsoft.com/office/drawing/2010/main" xmlns:a16="http://schemas.microsoft.com/office/drawing/2014/main" xmlns=""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614FD861-18AE-2DCA-27A9-7547D9BA03DC}"/>
              </a:ext>
            </a:extLst>
          </p:cNvPr>
          <p:cNvSpPr>
            <a:spLocks noGrp="1"/>
          </p:cNvSpPr>
          <p:nvPr>
            <p:ph type="body" sz="half" idx="2"/>
          </p:nvPr>
        </p:nvSpPr>
        <p:spPr>
          <a:xfrm>
            <a:off x="6548048" y="2495839"/>
            <a:ext cx="5171510" cy="3575957"/>
          </a:xfrm>
        </p:spPr>
        <p:txBody>
          <a:bodyPr vert="horz" lIns="91440" tIns="45720" rIns="91440" bIns="45720" rtlCol="0">
            <a:noAutofit/>
          </a:bodyPr>
          <a:lstStyle/>
          <a:p>
            <a:pPr indent="-228600">
              <a:buFont typeface="Arial" panose="020B0604020202020204" pitchFamily="34" charset="0"/>
              <a:buChar char="•"/>
            </a:pPr>
            <a:r>
              <a:rPr lang="en-US" dirty="0">
                <a:solidFill>
                  <a:schemeClr val="tx2"/>
                </a:solidFill>
              </a:rPr>
              <a:t>"Reporting Companies"  </a:t>
            </a:r>
          </a:p>
          <a:p>
            <a:r>
              <a:rPr lang="en-US" dirty="0">
                <a:solidFill>
                  <a:schemeClr val="tx2"/>
                </a:solidFill>
              </a:rPr>
              <a:t>ARE . . . . </a:t>
            </a:r>
          </a:p>
          <a:p>
            <a:pPr marL="285750" indent="-228600">
              <a:buFont typeface="Arial" panose="020B0604020202020204" pitchFamily="34" charset="0"/>
              <a:buChar char="•"/>
            </a:pPr>
            <a:r>
              <a:rPr lang="en-US" dirty="0">
                <a:solidFill>
                  <a:schemeClr val="tx2"/>
                </a:solidFill>
              </a:rPr>
              <a:t>Domestic Reporting Company</a:t>
            </a:r>
          </a:p>
          <a:p>
            <a:pPr marL="285750" indent="-228600">
              <a:buFont typeface="Arial" panose="020B0604020202020204" pitchFamily="34" charset="0"/>
              <a:buChar char="•"/>
            </a:pPr>
            <a:endParaRPr lang="en-US" dirty="0">
              <a:solidFill>
                <a:schemeClr val="tx2"/>
              </a:solidFill>
            </a:endParaRPr>
          </a:p>
          <a:p>
            <a:pPr marL="742950" lvl="1" indent="-228600">
              <a:buFont typeface="Arial" panose="020B0604020202020204" pitchFamily="34" charset="0"/>
              <a:buChar char="•"/>
            </a:pPr>
            <a:r>
              <a:rPr lang="en-US" sz="1600" dirty="0">
                <a:solidFill>
                  <a:schemeClr val="tx2"/>
                </a:solidFill>
              </a:rPr>
              <a:t>Corporation</a:t>
            </a:r>
          </a:p>
          <a:p>
            <a:pPr marL="742950" lvl="1" indent="-228600">
              <a:buFont typeface="Arial" panose="020B0604020202020204" pitchFamily="34" charset="0"/>
              <a:buChar char="•"/>
            </a:pPr>
            <a:r>
              <a:rPr lang="en-US" sz="1600" dirty="0">
                <a:solidFill>
                  <a:schemeClr val="tx2"/>
                </a:solidFill>
              </a:rPr>
              <a:t>LLC, LLP, LLLP, Business Trusts, and LP.</a:t>
            </a:r>
          </a:p>
          <a:p>
            <a:pPr marL="742950" lvl="1" indent="-228600">
              <a:buFont typeface="Arial" panose="020B0604020202020204" pitchFamily="34" charset="0"/>
              <a:buChar char="•"/>
            </a:pPr>
            <a:r>
              <a:rPr lang="en-US" sz="1600" dirty="0">
                <a:solidFill>
                  <a:schemeClr val="tx2"/>
                </a:solidFill>
              </a:rPr>
              <a:t>Nonprofit Corporations</a:t>
            </a:r>
          </a:p>
          <a:p>
            <a:pPr marL="742950" lvl="1" indent="-228600">
              <a:buFont typeface="Arial" panose="020B0604020202020204" pitchFamily="34" charset="0"/>
              <a:buChar char="•"/>
            </a:pPr>
            <a:r>
              <a:rPr lang="en-US" sz="1600" dirty="0">
                <a:solidFill>
                  <a:schemeClr val="tx2"/>
                </a:solidFill>
              </a:rPr>
              <a:t>Any other entity created by the filing of a document with a Secretary of State or any similar office under law or Indian tribe. </a:t>
            </a:r>
          </a:p>
          <a:p>
            <a:pPr marL="742950" lvl="1" indent="-228600">
              <a:buFont typeface="Arial" panose="020B0604020202020204" pitchFamily="34" charset="0"/>
              <a:buChar char="•"/>
            </a:pPr>
            <a:endParaRPr lang="en-US" sz="1600" dirty="0">
              <a:solidFill>
                <a:schemeClr val="tx2"/>
              </a:solidFill>
            </a:endParaRPr>
          </a:p>
          <a:p>
            <a:pPr marL="285750" indent="-228600">
              <a:buFont typeface="Arial" panose="020B0604020202020204" pitchFamily="34" charset="0"/>
              <a:buChar char="•"/>
            </a:pPr>
            <a:r>
              <a:rPr lang="en-US" dirty="0">
                <a:solidFill>
                  <a:schemeClr val="tx2"/>
                </a:solidFill>
              </a:rPr>
              <a:t>General Partnerships and Statutory Trusts fall outside the scope of the Act</a:t>
            </a:r>
          </a:p>
        </p:txBody>
      </p:sp>
      <p:sp>
        <p:nvSpPr>
          <p:cNvPr id="3" name="Slide Number Placeholder 2">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3C0E08EA-61AF-40FF-41D0-50ECFE8D74AD}"/>
              </a:ext>
            </a:extLst>
          </p:cNvPr>
          <p:cNvSpPr>
            <a:spLocks noGrp="1"/>
          </p:cNvSpPr>
          <p:nvPr>
            <p:ph type="sldNum" sz="quarter" idx="12"/>
          </p:nvPr>
        </p:nvSpPr>
        <p:spPr>
          <a:xfrm>
            <a:off x="11445238" y="6356350"/>
            <a:ext cx="548640" cy="365125"/>
          </a:xfrm>
        </p:spPr>
        <p:txBody>
          <a:bodyPr vert="horz" lIns="91440" tIns="45720" rIns="91440" bIns="45720" rtlCol="0" anchor="ctr">
            <a:normAutofit/>
          </a:bodyPr>
          <a:lstStyle/>
          <a:p>
            <a:pPr>
              <a:spcAft>
                <a:spcPts val="600"/>
              </a:spcAft>
              <a:defRPr/>
            </a:pPr>
            <a:fld id="{26BC69A4-1F6E-42B4-B94B-2E713F1E68AB}" type="slidenum">
              <a:rPr lang="en-US">
                <a:solidFill>
                  <a:schemeClr val="tx2"/>
                </a:solidFill>
                <a:latin typeface="Calibri" panose="020F0502020204030204"/>
              </a:rPr>
              <a:pPr>
                <a:spcAft>
                  <a:spcPts val="600"/>
                </a:spcAft>
                <a:defRPr/>
              </a:pPr>
              <a:t>5</a:t>
            </a:fld>
            <a:endParaRPr lang="en-US">
              <a:solidFill>
                <a:schemeClr val="tx2"/>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p16="http://schemas.microsoft.com/office/powerpoint/2015/main" xmlns:adec="http://schemas.microsoft.com/office/drawing/2017/decorative" xmlns:a14="http://schemas.microsoft.com/office/drawing/2010/main" xmlns="" id="{DEAA045C-2257-25CB-BC87-C127D4FC4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172521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C21BAE-6866-4C7A-A7EC-C1B2E572D5BE}"/>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2341A48-1299-5866-A806-5AF5D19F7B40}"/>
              </a:ext>
            </a:extLst>
          </p:cNvPr>
          <p:cNvPicPr>
            <a:picLocks noChangeAspect="1"/>
          </p:cNvPicPr>
          <p:nvPr/>
        </p:nvPicPr>
        <p:blipFill rotWithShape="1">
          <a:blip r:embed="rId2">
            <a:extLst>
              <a:ext uri="{28A0092B-C50C-407E-A947-70E740481C1C}">
                <a14:useLocalDpi xmlns:a14="http://schemas.microsoft.com/office/drawing/2010/main" val="0"/>
              </a:ext>
            </a:extLst>
          </a:blip>
          <a:srcRect l="4889" r="1" b="1"/>
          <a:stretch/>
        </p:blipFill>
        <p:spPr>
          <a:xfrm>
            <a:off x="1" y="1"/>
            <a:ext cx="12192000" cy="6857999"/>
          </a:xfrm>
          <a:prstGeom prst="rect">
            <a:avLst/>
          </a:prstGeom>
        </p:spPr>
      </p:pic>
      <p:sp useBgFill="1">
        <p:nvSpPr>
          <p:cNvPr id="14" name="Freeform: Shape 1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E7D0C94-08B4-48AE-8813-CC4D60294F4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CADEB93-370B-DD59-CF2D-F5CA1402E5B9}"/>
              </a:ext>
            </a:extLst>
          </p:cNvPr>
          <p:cNvSpPr>
            <a:spLocks noGrp="1"/>
          </p:cNvSpPr>
          <p:nvPr>
            <p:ph type="title"/>
          </p:nvPr>
        </p:nvSpPr>
        <p:spPr>
          <a:xfrm>
            <a:off x="942974" y="908738"/>
            <a:ext cx="5038725" cy="1339382"/>
          </a:xfrm>
        </p:spPr>
        <p:txBody>
          <a:bodyPr vert="horz" lIns="91440" tIns="45720" rIns="91440" bIns="45720" rtlCol="0" anchor="ctr">
            <a:normAutofit/>
          </a:bodyPr>
          <a:lstStyle/>
          <a:p>
            <a:r>
              <a:rPr lang="en-US" sz="3600" b="1" dirty="0"/>
              <a:t>Reporting Companies </a:t>
            </a:r>
            <a:r>
              <a:rPr lang="en-US" sz="3600" dirty="0"/>
              <a:t>(Cont.)</a:t>
            </a:r>
          </a:p>
        </p:txBody>
      </p:sp>
      <p:sp>
        <p:nvSpPr>
          <p:cNvPr id="16" name="Rectangl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F0C518C2-0AA4-470C-87B9-9CBF428FBA2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552702B-C690-21E4-A367-F9C2EE5E9C3B}"/>
              </a:ext>
            </a:extLst>
          </p:cNvPr>
          <p:cNvSpPr>
            <a:spLocks noGrp="1"/>
          </p:cNvSpPr>
          <p:nvPr>
            <p:ph type="body" sz="half" idx="2"/>
          </p:nvPr>
        </p:nvSpPr>
        <p:spPr>
          <a:xfrm>
            <a:off x="942974" y="2328343"/>
            <a:ext cx="4869996" cy="3109740"/>
          </a:xfrm>
        </p:spPr>
        <p:txBody>
          <a:bodyPr vert="horz" lIns="91440" tIns="45720" rIns="91440" bIns="45720" rtlCol="0" anchor="ctr">
            <a:normAutofit/>
          </a:bodyPr>
          <a:lstStyle/>
          <a:p>
            <a:pPr marL="285750" indent="-228600">
              <a:buFont typeface="Arial" panose="020B0604020202020204" pitchFamily="34" charset="0"/>
              <a:buChar char="•"/>
            </a:pPr>
            <a:r>
              <a:rPr lang="en-US" sz="1400" dirty="0"/>
              <a:t>Foreign Reporting Company</a:t>
            </a:r>
          </a:p>
          <a:p>
            <a:pPr marL="285750" indent="-228600">
              <a:buFont typeface="Arial" panose="020B0604020202020204" pitchFamily="34" charset="0"/>
              <a:buChar char="•"/>
            </a:pPr>
            <a:endParaRPr lang="en-US" sz="1400" dirty="0"/>
          </a:p>
          <a:p>
            <a:pPr marL="742950" lvl="1" indent="-228600">
              <a:buFont typeface="Arial" panose="020B0604020202020204" pitchFamily="34" charset="0"/>
              <a:buChar char="•"/>
            </a:pPr>
            <a:r>
              <a:rPr lang="en-US" dirty="0"/>
              <a:t>Corporation, LLC, or other entity formed under the law of a foreign country, AND</a:t>
            </a:r>
          </a:p>
          <a:p>
            <a:pPr marL="742950" lvl="1" indent="-228600">
              <a:buFont typeface="Arial" panose="020B0604020202020204" pitchFamily="34" charset="0"/>
              <a:buChar char="•"/>
            </a:pPr>
            <a:endParaRPr lang="en-US" dirty="0"/>
          </a:p>
          <a:p>
            <a:pPr marL="742950" lvl="1" indent="-228600">
              <a:buFont typeface="Arial" panose="020B0604020202020204" pitchFamily="34" charset="0"/>
              <a:buChar char="•"/>
            </a:pPr>
            <a:r>
              <a:rPr lang="en-US" dirty="0"/>
              <a:t>Registered to do business in any U.S. state or in any Tribal jurisdiction.</a:t>
            </a:r>
          </a:p>
          <a:p>
            <a:pPr marL="742950" lvl="1" indent="-228600">
              <a:buFont typeface="Arial" panose="020B0604020202020204" pitchFamily="34" charset="0"/>
              <a:buChar char="•"/>
            </a:pPr>
            <a:endParaRPr lang="en-US" dirty="0"/>
          </a:p>
          <a:p>
            <a:pPr marL="285750" indent="-228600">
              <a:buFont typeface="Arial" panose="020B0604020202020204" pitchFamily="34" charset="0"/>
              <a:buChar char="•"/>
            </a:pPr>
            <a:r>
              <a:rPr lang="en-US" sz="1400" dirty="0"/>
              <a:t>Some foreign companies may simply own US real estate and do not have to register to do business or apply for a certificate of authenticity.</a:t>
            </a:r>
          </a:p>
          <a:p>
            <a:pPr indent="-228600">
              <a:buFont typeface="Arial" panose="020B0604020202020204" pitchFamily="34" charset="0"/>
              <a:buChar char="•"/>
            </a:pPr>
            <a:endParaRPr lang="en-US" sz="1400" dirty="0"/>
          </a:p>
        </p:txBody>
      </p:sp>
      <p:sp>
        <p:nvSpPr>
          <p:cNvPr id="5" name="Slide Number Placeholder 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D72FBF0-548E-DBCB-11D8-47F5E745213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z="1000">
                <a:solidFill>
                  <a:srgbClr val="FFFFFF"/>
                </a:solidFill>
                <a:latin typeface="Calibri" panose="020F0502020204030204"/>
              </a:rPr>
              <a:pPr>
                <a:spcAft>
                  <a:spcPts val="600"/>
                </a:spcAft>
                <a:defRPr/>
              </a:pPr>
              <a:t>6</a:t>
            </a:fld>
            <a:endParaRPr lang="en-US" sz="1000">
              <a:solidFill>
                <a:srgbClr val="FFFFFF"/>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2CC9C29A-EC3C-052B-0DB6-9650CAB54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6263640"/>
            <a:ext cx="1259983" cy="457200"/>
          </a:xfrm>
          <a:prstGeom prst="rect">
            <a:avLst/>
          </a:prstGeom>
        </p:spPr>
      </p:pic>
    </p:spTree>
    <p:extLst>
      <p:ext uri="{BB962C8B-B14F-4D97-AF65-F5344CB8AC3E}">
        <p14:creationId xmlns:p14="http://schemas.microsoft.com/office/powerpoint/2010/main" val="302632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FCBA134-9932-4625-92F2-ADE52ACE1BD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8B28E4E-0110-46E1-92BB-3DB2BAA5E97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E63D736-4692-5F81-414D-0E054A1DB596}"/>
              </a:ext>
            </a:extLst>
          </p:cNvPr>
          <p:cNvSpPr>
            <a:spLocks noGrp="1"/>
          </p:cNvSpPr>
          <p:nvPr>
            <p:ph type="title"/>
          </p:nvPr>
        </p:nvSpPr>
        <p:spPr>
          <a:xfrm>
            <a:off x="5215855" y="609600"/>
            <a:ext cx="5982131" cy="1330839"/>
          </a:xfrm>
        </p:spPr>
        <p:txBody>
          <a:bodyPr vert="horz" lIns="91440" tIns="45720" rIns="91440" bIns="45720" rtlCol="0" anchor="ctr">
            <a:normAutofit fontScale="90000"/>
          </a:bodyPr>
          <a:lstStyle/>
          <a:p>
            <a:r>
              <a:rPr lang="en-US" sz="4100" b="1" dirty="0"/>
              <a:t>Exemptions </a:t>
            </a:r>
            <a:r>
              <a:rPr lang="en-US" sz="4100" dirty="0"/>
              <a:t>From Filing And Beneficial Ownership Reporting</a:t>
            </a:r>
          </a:p>
        </p:txBody>
      </p:sp>
      <p:sp>
        <p:nvSpPr>
          <p:cNvPr id="35" name="Freeform: Shape 3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8EB4C9-ACAF-4CCA-BA6E-9314431923B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63313B7-3007-48A7-BE97-9A74C1121EF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Placeholder 17">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7A3CAB4-F738-37C9-8C43-4437A4EFC4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914" r="31497" b="-2"/>
          <a:stretch/>
        </p:blipFill>
        <p:spPr>
          <a:xfrm>
            <a:off x="723899" y="969818"/>
            <a:ext cx="3704013" cy="4976553"/>
          </a:xfrm>
          <a:prstGeom prst="rect">
            <a:avLst/>
          </a:prstGeom>
        </p:spPr>
      </p:pic>
      <p:sp>
        <p:nvSpPr>
          <p:cNvPr id="39" name="Rectangl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FD46A31-BFB8-4D6E-8A49-A2DC0DEDACB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69D0AF4-EA57-C8F2-6137-D4D8100B2CE4}"/>
              </a:ext>
            </a:extLst>
          </p:cNvPr>
          <p:cNvSpPr>
            <a:spLocks noGrp="1"/>
          </p:cNvSpPr>
          <p:nvPr>
            <p:ph type="body" sz="half" idx="2"/>
          </p:nvPr>
        </p:nvSpPr>
        <p:spPr>
          <a:xfrm>
            <a:off x="5215855" y="2194101"/>
            <a:ext cx="5982132" cy="3908587"/>
          </a:xfrm>
        </p:spPr>
        <p:txBody>
          <a:bodyPr vert="horz" lIns="91440" tIns="45720" rIns="91440" bIns="45720" rtlCol="0">
            <a:normAutofit/>
          </a:bodyPr>
          <a:lstStyle/>
          <a:p>
            <a:pPr marL="228600"/>
            <a:r>
              <a:rPr lang="en-US" sz="1700" dirty="0"/>
              <a:t>Generally industries which are already heavily regulated</a:t>
            </a:r>
          </a:p>
          <a:p>
            <a:pPr marL="571500" indent="-342900">
              <a:buFont typeface="+mj-lt"/>
              <a:buAutoNum type="arabicPeriod"/>
            </a:pPr>
            <a:r>
              <a:rPr lang="en-US" sz="1700" dirty="0"/>
              <a:t>Certain types of securities reporting issuers</a:t>
            </a:r>
          </a:p>
          <a:p>
            <a:pPr marL="800100" lvl="1" indent="-228600">
              <a:buFont typeface="Arial" panose="020B0604020202020204" pitchFamily="34" charset="0"/>
              <a:buChar char="•"/>
            </a:pPr>
            <a:r>
              <a:rPr lang="en-US" sz="1700" dirty="0"/>
              <a:t>Registered under Section 15 of Security Exchange Act of 1934 </a:t>
            </a:r>
          </a:p>
          <a:p>
            <a:pPr marL="800100" lvl="1" indent="-228600">
              <a:buFont typeface="Arial" panose="020B0604020202020204" pitchFamily="34" charset="0"/>
              <a:buChar char="•"/>
            </a:pPr>
            <a:r>
              <a:rPr lang="en-US" sz="1700" dirty="0"/>
              <a:t>Or required to file supplementary, and periodic information under Section 15(d)</a:t>
            </a:r>
          </a:p>
          <a:p>
            <a:pPr marL="571500" indent="-342900">
              <a:buFont typeface="+mj-lt"/>
              <a:buAutoNum type="arabicPeriod"/>
            </a:pPr>
            <a:r>
              <a:rPr lang="en-US" sz="1700" dirty="0"/>
              <a:t>A U.S. government authority</a:t>
            </a:r>
          </a:p>
          <a:p>
            <a:pPr marL="571500" indent="-342900">
              <a:buFont typeface="+mj-lt"/>
              <a:buAutoNum type="arabicPeriod"/>
            </a:pPr>
            <a:r>
              <a:rPr lang="en-US" sz="1700" dirty="0"/>
              <a:t>Certain types of banks</a:t>
            </a:r>
          </a:p>
          <a:p>
            <a:pPr marL="571500" indent="-342900">
              <a:buFont typeface="+mj-lt"/>
              <a:buAutoNum type="arabicPeriod"/>
            </a:pPr>
            <a:r>
              <a:rPr lang="en-US" sz="1700" dirty="0"/>
              <a:t>Federal or state credit unions</a:t>
            </a:r>
          </a:p>
          <a:p>
            <a:pPr marL="571500" indent="-342900">
              <a:buFont typeface="+mj-lt"/>
              <a:buAutoNum type="arabicPeriod"/>
            </a:pPr>
            <a:r>
              <a:rPr lang="en-US" sz="1700" dirty="0"/>
              <a:t>Bank holding companies</a:t>
            </a:r>
          </a:p>
          <a:p>
            <a:pPr marL="571500" indent="-342900">
              <a:buFont typeface="+mj-lt"/>
              <a:buAutoNum type="arabicPeriod"/>
            </a:pPr>
            <a:r>
              <a:rPr lang="en-US" sz="1700" dirty="0"/>
              <a:t>Certain types of money transmitting services</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6B38A048-46EE-2CCF-6A8A-A837A098DC2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z="1050">
                <a:solidFill>
                  <a:prstClr val="black">
                    <a:tint val="75000"/>
                  </a:prstClr>
                </a:solidFill>
                <a:latin typeface="Calibri" panose="020F0502020204030204"/>
              </a:rPr>
              <a:pPr>
                <a:spcAft>
                  <a:spcPts val="600"/>
                </a:spcAft>
                <a:defRPr/>
              </a:pPr>
              <a:t>7</a:t>
            </a:fld>
            <a:endParaRPr lang="en-US" sz="105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D11C48D-D3BA-08BF-B8CF-E09409D82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235553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FCBA134-9932-4625-92F2-ADE52ACE1BD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8B28E4E-0110-46E1-92BB-3DB2BAA5E97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E63D736-4692-5F81-414D-0E054A1DB596}"/>
              </a:ext>
            </a:extLst>
          </p:cNvPr>
          <p:cNvSpPr>
            <a:spLocks noGrp="1"/>
          </p:cNvSpPr>
          <p:nvPr>
            <p:ph type="title"/>
          </p:nvPr>
        </p:nvSpPr>
        <p:spPr>
          <a:xfrm>
            <a:off x="5215855" y="609600"/>
            <a:ext cx="5982131" cy="1330839"/>
          </a:xfrm>
        </p:spPr>
        <p:txBody>
          <a:bodyPr vert="horz" lIns="91440" tIns="45720" rIns="91440" bIns="45720" rtlCol="0" anchor="ctr">
            <a:normAutofit/>
          </a:bodyPr>
          <a:lstStyle/>
          <a:p>
            <a:r>
              <a:rPr lang="en-US" sz="4400" b="1"/>
              <a:t>Exemptions </a:t>
            </a:r>
            <a:r>
              <a:rPr lang="en-US" sz="4400"/>
              <a:t>(cont.)</a:t>
            </a:r>
          </a:p>
        </p:txBody>
      </p:sp>
      <p:sp>
        <p:nvSpPr>
          <p:cNvPr id="35" name="Freeform: Shape 3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8EB4C9-ACAF-4CCA-BA6E-9314431923B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63313B7-3007-48A7-BE97-9A74C1121EF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Placeholder 17">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7A3CAB4-F738-37C9-8C43-4437A4EFC485}"/>
              </a:ext>
            </a:extLst>
          </p:cNvPr>
          <p:cNvPicPr>
            <a:picLocks noChangeAspect="1"/>
          </p:cNvPicPr>
          <p:nvPr/>
        </p:nvPicPr>
        <p:blipFill rotWithShape="1">
          <a:blip r:embed="rId2">
            <a:extLst>
              <a:ext uri="{28A0092B-C50C-407E-A947-70E740481C1C}">
                <a14:useLocalDpi xmlns:a14="http://schemas.microsoft.com/office/drawing/2010/main" val="0"/>
              </a:ext>
            </a:extLst>
          </a:blip>
          <a:srcRect l="30090" r="30090"/>
          <a:stretch/>
        </p:blipFill>
        <p:spPr>
          <a:xfrm>
            <a:off x="723899" y="969818"/>
            <a:ext cx="3704013" cy="4976553"/>
          </a:xfrm>
          <a:prstGeom prst="rect">
            <a:avLst/>
          </a:prstGeom>
        </p:spPr>
      </p:pic>
      <p:sp>
        <p:nvSpPr>
          <p:cNvPr id="39" name="Rectangl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FD46A31-BFB8-4D6E-8A49-A2DC0DEDACB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69D0AF4-EA57-C8F2-6137-D4D8100B2CE4}"/>
              </a:ext>
            </a:extLst>
          </p:cNvPr>
          <p:cNvSpPr>
            <a:spLocks noGrp="1"/>
          </p:cNvSpPr>
          <p:nvPr>
            <p:ph type="body" sz="half" idx="2"/>
          </p:nvPr>
        </p:nvSpPr>
        <p:spPr>
          <a:xfrm>
            <a:off x="5215854" y="1702964"/>
            <a:ext cx="5982132" cy="3908587"/>
          </a:xfrm>
        </p:spPr>
        <p:txBody>
          <a:bodyPr vert="horz" lIns="91440" tIns="45720" rIns="91440" bIns="45720" rtlCol="0">
            <a:normAutofit lnSpcReduction="10000"/>
          </a:bodyPr>
          <a:lstStyle/>
          <a:p>
            <a:pPr marL="685800" indent="-457200">
              <a:buFont typeface="+mj-lt"/>
              <a:buAutoNum type="arabicPeriod" startAt="8"/>
            </a:pPr>
            <a:r>
              <a:rPr lang="en-US" sz="2000" dirty="0"/>
              <a:t>Broker/Dealer defined in Section 3 of the Security Exchange Act, registered under Section 15</a:t>
            </a:r>
          </a:p>
          <a:p>
            <a:pPr marL="685800" indent="-457200">
              <a:buFont typeface="+mj-lt"/>
              <a:buAutoNum type="arabicPeriod" startAt="8"/>
            </a:pPr>
            <a:r>
              <a:rPr lang="en-US" sz="2000" dirty="0"/>
              <a:t>Securities and Exchanges</a:t>
            </a:r>
          </a:p>
          <a:p>
            <a:pPr marL="685800" indent="-457200">
              <a:buFont typeface="+mj-lt"/>
              <a:buAutoNum type="arabicPeriod" startAt="8"/>
            </a:pPr>
            <a:r>
              <a:rPr lang="en-US" sz="2000" dirty="0"/>
              <a:t>Certain other types of entities registered at a Secretary of State</a:t>
            </a:r>
          </a:p>
          <a:p>
            <a:pPr marL="685800" indent="-457200">
              <a:buFont typeface="+mj-lt"/>
              <a:buAutoNum type="arabicPeriod" startAt="8"/>
            </a:pPr>
            <a:r>
              <a:rPr lang="en-US" sz="2000" dirty="0"/>
              <a:t>Certain types of investment companies</a:t>
            </a:r>
          </a:p>
          <a:p>
            <a:pPr marL="685800" indent="-457200">
              <a:buFont typeface="+mj-lt"/>
              <a:buAutoNum type="arabicPeriod" startAt="8"/>
            </a:pPr>
            <a:r>
              <a:rPr lang="en-US" sz="2000" dirty="0"/>
              <a:t>Certain types of venture capital advisors</a:t>
            </a:r>
          </a:p>
          <a:p>
            <a:pPr marL="685800" indent="-457200">
              <a:buFont typeface="+mj-lt"/>
              <a:buAutoNum type="arabicPeriod" startAt="8"/>
            </a:pPr>
            <a:r>
              <a:rPr lang="en-US" sz="2000" dirty="0"/>
              <a:t>Insurance companies defined in Section 2 of Investment Company Act of 1940.</a:t>
            </a:r>
          </a:p>
          <a:p>
            <a:pPr marL="685800" indent="-457200">
              <a:buFont typeface="+mj-lt"/>
              <a:buAutoNum type="arabicPeriod" startAt="8"/>
            </a:pPr>
            <a:r>
              <a:rPr lang="en-US" sz="2000" dirty="0"/>
              <a:t>State-licensed insurance producers with physical office in the state.</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0143CFC-B609-02F4-7DF6-F24DCDC370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z="1050">
                <a:solidFill>
                  <a:prstClr val="black">
                    <a:tint val="75000"/>
                  </a:prstClr>
                </a:solidFill>
                <a:latin typeface="Calibri" panose="020F0502020204030204"/>
              </a:rPr>
              <a:pPr>
                <a:spcAft>
                  <a:spcPts val="600"/>
                </a:spcAft>
                <a:defRPr/>
              </a:pPr>
              <a:t>8</a:t>
            </a:fld>
            <a:endParaRPr lang="en-US" sz="105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204B819-491C-4110-8227-D2E5EACD1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428370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BFCBA134-9932-4625-92F2-ADE52ACE1BD6}"/>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78B28E4E-0110-46E1-92BB-3DB2BAA5E975}"/>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1E63D736-4692-5F81-414D-0E054A1DB596}"/>
              </a:ext>
            </a:extLst>
          </p:cNvPr>
          <p:cNvSpPr>
            <a:spLocks noGrp="1"/>
          </p:cNvSpPr>
          <p:nvPr>
            <p:ph type="title"/>
          </p:nvPr>
        </p:nvSpPr>
        <p:spPr>
          <a:xfrm>
            <a:off x="5215855" y="609600"/>
            <a:ext cx="5982131" cy="1330839"/>
          </a:xfrm>
        </p:spPr>
        <p:txBody>
          <a:bodyPr vert="horz" lIns="91440" tIns="45720" rIns="91440" bIns="45720" rtlCol="0" anchor="ctr">
            <a:normAutofit/>
          </a:bodyPr>
          <a:lstStyle/>
          <a:p>
            <a:r>
              <a:rPr lang="en-US" sz="4400" b="1"/>
              <a:t>Exemptions </a:t>
            </a:r>
            <a:r>
              <a:rPr lang="en-US" sz="4400"/>
              <a:t>(cont.)</a:t>
            </a:r>
          </a:p>
        </p:txBody>
      </p:sp>
      <p:sp>
        <p:nvSpPr>
          <p:cNvPr id="35" name="Freeform: Shape 34">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048EB4C9-ACAF-4CCA-BA6E-9314431923B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A63313B7-3007-48A7-BE97-9A74C1121EF2}"/>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Placeholder 17">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97A3CAB4-F738-37C9-8C43-4437A4EFC485}"/>
              </a:ext>
            </a:extLst>
          </p:cNvPr>
          <p:cNvPicPr>
            <a:picLocks noChangeAspect="1"/>
          </p:cNvPicPr>
          <p:nvPr/>
        </p:nvPicPr>
        <p:blipFill rotWithShape="1">
          <a:blip r:embed="rId2">
            <a:extLst>
              <a:ext uri="{28A0092B-C50C-407E-A947-70E740481C1C}">
                <a14:useLocalDpi xmlns:a14="http://schemas.microsoft.com/office/drawing/2010/main" val="0"/>
              </a:ext>
            </a:extLst>
          </a:blip>
          <a:srcRect l="30090" r="30090"/>
          <a:stretch/>
        </p:blipFill>
        <p:spPr>
          <a:xfrm>
            <a:off x="723899" y="969818"/>
            <a:ext cx="3704013" cy="4976553"/>
          </a:xfrm>
          <a:prstGeom prst="rect">
            <a:avLst/>
          </a:prstGeom>
        </p:spPr>
      </p:pic>
      <p:sp>
        <p:nvSpPr>
          <p:cNvPr id="39" name="Rectangle 6">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3FD46A31-BFB8-4D6E-8A49-A2DC0DEDACBB}"/>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14="http://schemas.microsoft.com/office/powerpoint/2010/main" xmlns:a14="http://schemas.microsoft.com/office/drawing/2010/main" xmlns:adec="http://schemas.microsoft.com/office/drawing/2017/decorative" xmlns:a16="http://schemas.microsoft.com/office/drawing/2014/main" xmlns=""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469D0AF4-EA57-C8F2-6137-D4D8100B2CE4}"/>
              </a:ext>
            </a:extLst>
          </p:cNvPr>
          <p:cNvSpPr>
            <a:spLocks noGrp="1"/>
          </p:cNvSpPr>
          <p:nvPr>
            <p:ph type="body" sz="half" idx="2"/>
          </p:nvPr>
        </p:nvSpPr>
        <p:spPr>
          <a:xfrm>
            <a:off x="5215854" y="1702964"/>
            <a:ext cx="5982132" cy="3908587"/>
          </a:xfrm>
        </p:spPr>
        <p:txBody>
          <a:bodyPr vert="horz" lIns="91440" tIns="45720" rIns="91440" bIns="45720" rtlCol="0">
            <a:normAutofit/>
          </a:bodyPr>
          <a:lstStyle/>
          <a:p>
            <a:pPr marL="685800" indent="-457200">
              <a:buFont typeface="+mj-lt"/>
              <a:buAutoNum type="arabicPeriod" startAt="15"/>
            </a:pPr>
            <a:r>
              <a:rPr lang="en-US" sz="2000" dirty="0"/>
              <a:t>Commodity Exchange Act registered entities</a:t>
            </a:r>
          </a:p>
          <a:p>
            <a:pPr marL="685800" indent="-457200">
              <a:buFont typeface="+mj-lt"/>
              <a:buAutoNum type="arabicPeriod" startAt="15"/>
            </a:pPr>
            <a:r>
              <a:rPr lang="en-US" sz="2000" dirty="0"/>
              <a:t>Any public accounting firm registered with Section 102 of the Sarbanes-Oxley Act of 2002</a:t>
            </a:r>
          </a:p>
          <a:p>
            <a:pPr marL="685800" indent="-457200">
              <a:buFont typeface="+mj-lt"/>
              <a:buAutoNum type="arabicPeriod" startAt="15"/>
            </a:pPr>
            <a:r>
              <a:rPr lang="en-US" sz="2000" dirty="0"/>
              <a:t>Certain types of regulated public utilities (telecom, electric, natural gas, or water/sewer within U.S.)</a:t>
            </a:r>
          </a:p>
          <a:p>
            <a:pPr marL="685800" indent="-457200">
              <a:buFont typeface="+mj-lt"/>
              <a:buAutoNum type="arabicPeriod" startAt="15"/>
            </a:pPr>
            <a:r>
              <a:rPr lang="en-US" sz="2000" dirty="0"/>
              <a:t>Financial market utility</a:t>
            </a:r>
          </a:p>
          <a:p>
            <a:pPr marL="685800" indent="-457200">
              <a:buFont typeface="+mj-lt"/>
              <a:buAutoNum type="arabicPeriod" startAt="15"/>
            </a:pPr>
            <a:r>
              <a:rPr lang="en-US" sz="2000" dirty="0"/>
              <a:t>Certain pooled investment vehicles</a:t>
            </a:r>
          </a:p>
          <a:p>
            <a:pPr marL="685800" indent="-457200">
              <a:buFont typeface="+mj-lt"/>
              <a:buAutoNum type="arabicPeriod" startAt="15"/>
            </a:pPr>
            <a:r>
              <a:rPr lang="en-US" sz="2000" dirty="0"/>
              <a:t>Certain types of tax-exempt entities</a:t>
            </a:r>
          </a:p>
          <a:p>
            <a:pPr marL="685800" indent="-457200">
              <a:buFont typeface="+mj-lt"/>
              <a:buAutoNum type="arabicPeriod" startAt="15"/>
            </a:pPr>
            <a:r>
              <a:rPr lang="en-US" sz="2000" dirty="0"/>
              <a:t>Entities assisting a tax-exempt entity.</a:t>
            </a:r>
          </a:p>
        </p:txBody>
      </p:sp>
      <p:sp>
        <p:nvSpPr>
          <p:cNvPr id="3" name="Slide Number Placeholder 2">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DF27DC6A-70C7-D759-F91B-AB08871FA3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BC69A4-1F6E-42B4-B94B-2E713F1E68AB}" type="slidenum">
              <a:rPr lang="en-US" sz="1050">
                <a:solidFill>
                  <a:prstClr val="black">
                    <a:tint val="75000"/>
                  </a:prstClr>
                </a:solidFill>
                <a:latin typeface="Calibri" panose="020F0502020204030204"/>
              </a:rPr>
              <a:pPr>
                <a:spcAft>
                  <a:spcPts val="600"/>
                </a:spcAft>
                <a:defRPr/>
              </a:pPr>
              <a:t>9</a:t>
            </a:fld>
            <a:endParaRPr lang="en-US" sz="105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xmlns:p14="http://schemas.microsoft.com/office/powerpoint/2010/main" xmlns:a14="http://schemas.microsoft.com/office/drawing/2010/main" xmlns:p16="http://schemas.microsoft.com/office/powerpoint/2015/main" xmlns:adec="http://schemas.microsoft.com/office/drawing/2017/decorative" xmlns="" id="{E09EC8B2-8878-9CB6-84A9-0B3422F95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6" y="6264275"/>
            <a:ext cx="1233762" cy="457200"/>
          </a:xfrm>
          <a:prstGeom prst="rect">
            <a:avLst/>
          </a:prstGeom>
        </p:spPr>
      </p:pic>
    </p:spTree>
    <p:extLst>
      <p:ext uri="{BB962C8B-B14F-4D97-AF65-F5344CB8AC3E}">
        <p14:creationId xmlns:p14="http://schemas.microsoft.com/office/powerpoint/2010/main" val="37752165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1433</Words>
  <Application>Microsoft Office PowerPoint</Application>
  <PresentationFormat>Widescreen</PresentationFormat>
  <Paragraphs>191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Lato Medium</vt:lpstr>
      <vt:lpstr>Calibri Light</vt:lpstr>
      <vt:lpstr>Arial</vt:lpstr>
      <vt:lpstr>Wingdings</vt:lpstr>
      <vt:lpstr>Courier New</vt:lpstr>
      <vt:lpstr>Meiryo</vt:lpstr>
      <vt:lpstr>1_Office Theme</vt:lpstr>
      <vt:lpstr>The Corporate Transparency Act: How it Impacts Community Associations </vt:lpstr>
      <vt:lpstr>The Corporate Transparency Act</vt:lpstr>
      <vt:lpstr>The Corporate Transparency Act</vt:lpstr>
      <vt:lpstr>When Is It Effective?</vt:lpstr>
      <vt:lpstr>What Entities Are Required To Report and Provide Beneficial Ownership Information?</vt:lpstr>
      <vt:lpstr>Reporting Companies (Cont.)</vt:lpstr>
      <vt:lpstr>Exemptions From Filing And Beneficial Ownership Reporting</vt:lpstr>
      <vt:lpstr>Exemptions (cont.)</vt:lpstr>
      <vt:lpstr>Exemptions (cont.)</vt:lpstr>
      <vt:lpstr>Exemptions (cont.)</vt:lpstr>
      <vt:lpstr>Tax-Exempt Entities</vt:lpstr>
      <vt:lpstr>Tax-Exempt Entities (cont.)</vt:lpstr>
      <vt:lpstr>Who Is A Beneficial Owner Of A Reporting Company? </vt:lpstr>
      <vt:lpstr>What Is Substantial Control? </vt:lpstr>
      <vt:lpstr>What Are Considered "Ownership Interests"?</vt:lpstr>
      <vt:lpstr>HOA</vt:lpstr>
      <vt:lpstr>What Information Must Be Reported? </vt:lpstr>
      <vt:lpstr>What Information Must Be Reported? </vt:lpstr>
      <vt:lpstr>What Must Be Reported About Itself?</vt:lpstr>
      <vt:lpstr>What Must Be Reported About Beneficial Owners And Company Applicants?</vt:lpstr>
      <vt:lpstr>How Will The Information Be Reported?</vt:lpstr>
      <vt:lpstr>PowerPoint Presentation</vt:lpstr>
      <vt:lpstr>Information Will NOT Be Publicly Available.</vt:lpstr>
      <vt:lpstr>Civil and Criminal Penalties</vt:lpstr>
      <vt:lpstr>Statutory Safe Harbor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Corporate Transparency Act: How it Impacts Community Associations</dc:title>
  <dc:creator>Eugene Vasile</dc:creator>
  <cp:lastModifiedBy>Eugene Vasile</cp:lastModifiedBy>
  <cp:revision>3</cp:revision>
  <cp:lastPrinted>2024-01-25T13:32:01Z</cp:lastPrinted>
  <dcterms:created xsi:type="dcterms:W3CDTF">2024-01-25T13:32:01Z</dcterms:created>
  <dcterms:modified xsi:type="dcterms:W3CDTF">2024-01-25T15:33:51Z</dcterms:modified>
</cp:coreProperties>
</file>