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notesMasterIdLst>
    <p:notesMasterId r:id="rId16"/>
  </p:notesMasterIdLst>
  <p:sldIdLst>
    <p:sldId id="280" r:id="rId2"/>
    <p:sldId id="302" r:id="rId3"/>
    <p:sldId id="303" r:id="rId4"/>
    <p:sldId id="318" r:id="rId5"/>
    <p:sldId id="313" r:id="rId6"/>
    <p:sldId id="304" r:id="rId7"/>
    <p:sldId id="322" r:id="rId8"/>
    <p:sldId id="314" r:id="rId9"/>
    <p:sldId id="306" r:id="rId10"/>
    <p:sldId id="308" r:id="rId11"/>
    <p:sldId id="309" r:id="rId12"/>
    <p:sldId id="310" r:id="rId13"/>
    <p:sldId id="316" r:id="rId14"/>
    <p:sldId id="311" r:id="rId15"/>
  </p:sldIdLst>
  <p:sldSz cx="12192000" cy="6858000"/>
  <p:notesSz cx="13716000" cy="2438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383"/>
    <a:srgbClr val="950504"/>
    <a:srgbClr val="F8FF8B"/>
    <a:srgbClr val="AAC4E9"/>
    <a:srgbClr val="E6F0FE"/>
    <a:srgbClr val="FFEFEF"/>
    <a:srgbClr val="202C8F"/>
    <a:srgbClr val="FDFBF6"/>
    <a:srgbClr val="F5CDCE"/>
    <a:srgbClr val="DF8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2" autoAdjust="0"/>
    <p:restoredTop sz="94470" autoAdjust="0"/>
  </p:normalViewPr>
  <p:slideViewPr>
    <p:cSldViewPr snapToGrid="0" snapToObjects="1">
      <p:cViewPr varScale="1">
        <p:scale>
          <a:sx n="107" d="100"/>
          <a:sy n="107" d="100"/>
        </p:scale>
        <p:origin x="1208" y="176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A7BB0-1BC3-4043-8801-18BEE6E1F7EF}" type="doc">
      <dgm:prSet loTypeId="urn:microsoft.com/office/officeart/2005/8/layout/arrow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1417C2-77FC-EA42-9BE6-6E1D42B6683D}">
      <dgm:prSet phldrT="[Text]"/>
      <dgm:spPr/>
      <dgm:t>
        <a:bodyPr/>
        <a:lstStyle/>
        <a:p>
          <a:pPr algn="ctr"/>
          <a:r>
            <a:rPr lang="en-US" b="1" i="1" dirty="0"/>
            <a:t>Blueprint Brunswick</a:t>
          </a:r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(approved, certified vision)</a:t>
          </a:r>
        </a:p>
      </dgm:t>
    </dgm:pt>
    <dgm:pt modelId="{7261159F-AED4-FB48-AA19-BA042B3363FC}" type="parTrans" cxnId="{7953EDB4-72C7-3C45-9D69-27E6B57E3C74}">
      <dgm:prSet/>
      <dgm:spPr/>
      <dgm:t>
        <a:bodyPr/>
        <a:lstStyle/>
        <a:p>
          <a:endParaRPr lang="en-US"/>
        </a:p>
      </dgm:t>
    </dgm:pt>
    <dgm:pt modelId="{2916A73F-1DF3-D443-A1E1-421B66447315}" type="sibTrans" cxnId="{7953EDB4-72C7-3C45-9D69-27E6B57E3C74}">
      <dgm:prSet/>
      <dgm:spPr/>
      <dgm:t>
        <a:bodyPr/>
        <a:lstStyle/>
        <a:p>
          <a:endParaRPr lang="en-US"/>
        </a:p>
      </dgm:t>
    </dgm:pt>
    <dgm:pt modelId="{EB6791F7-135F-F14F-8A27-0F7FAC3D146E}">
      <dgm:prSet phldrT="[Text]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UDO Standards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(supports vision in </a:t>
          </a:r>
          <a:r>
            <a:rPr lang="en-US" i="1" dirty="0"/>
            <a:t>Blueprint Brunswick)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30D8CDE-15EC-4940-805E-6865ED3BAAE6}" type="parTrans" cxnId="{874DEA27-29F8-8249-B2E9-E296A449A33D}">
      <dgm:prSet/>
      <dgm:spPr/>
      <dgm:t>
        <a:bodyPr/>
        <a:lstStyle/>
        <a:p>
          <a:endParaRPr lang="en-US"/>
        </a:p>
      </dgm:t>
    </dgm:pt>
    <dgm:pt modelId="{89EDFD5B-BC4A-2F4C-8741-062763979BF4}" type="sibTrans" cxnId="{874DEA27-29F8-8249-B2E9-E296A449A33D}">
      <dgm:prSet/>
      <dgm:spPr/>
      <dgm:t>
        <a:bodyPr/>
        <a:lstStyle/>
        <a:p>
          <a:endParaRPr lang="en-US"/>
        </a:p>
      </dgm:t>
    </dgm:pt>
    <dgm:pt modelId="{D88F8CAE-78E1-9646-97D7-A6F28E3EBCA0}" type="pres">
      <dgm:prSet presAssocID="{51BA7BB0-1BC3-4043-8801-18BEE6E1F7EF}" presName="diagram" presStyleCnt="0">
        <dgm:presLayoutVars>
          <dgm:dir/>
          <dgm:resizeHandles val="exact"/>
        </dgm:presLayoutVars>
      </dgm:prSet>
      <dgm:spPr/>
    </dgm:pt>
    <dgm:pt modelId="{819DA3BF-624D-B24F-AF6D-343CA96181B7}" type="pres">
      <dgm:prSet presAssocID="{671417C2-77FC-EA42-9BE6-6E1D42B6683D}" presName="arrow" presStyleLbl="node1" presStyleIdx="0" presStyleCnt="2" custScaleY="100054">
        <dgm:presLayoutVars>
          <dgm:bulletEnabled val="1"/>
        </dgm:presLayoutVars>
      </dgm:prSet>
      <dgm:spPr/>
    </dgm:pt>
    <dgm:pt modelId="{FE7A1813-8224-AD44-9536-C421DE1DD59F}" type="pres">
      <dgm:prSet presAssocID="{EB6791F7-135F-F14F-8A27-0F7FAC3D146E}" presName="arrow" presStyleLbl="node1" presStyleIdx="1" presStyleCnt="2">
        <dgm:presLayoutVars>
          <dgm:bulletEnabled val="1"/>
        </dgm:presLayoutVars>
      </dgm:prSet>
      <dgm:spPr/>
    </dgm:pt>
  </dgm:ptLst>
  <dgm:cxnLst>
    <dgm:cxn modelId="{874DEA27-29F8-8249-B2E9-E296A449A33D}" srcId="{51BA7BB0-1BC3-4043-8801-18BEE6E1F7EF}" destId="{EB6791F7-135F-F14F-8A27-0F7FAC3D146E}" srcOrd="1" destOrd="0" parTransId="{B30D8CDE-15EC-4940-805E-6865ED3BAAE6}" sibTransId="{89EDFD5B-BC4A-2F4C-8741-062763979BF4}"/>
    <dgm:cxn modelId="{B7B4CC32-9740-D647-9A79-E68104B16FB5}" type="presOf" srcId="{51BA7BB0-1BC3-4043-8801-18BEE6E1F7EF}" destId="{D88F8CAE-78E1-9646-97D7-A6F28E3EBCA0}" srcOrd="0" destOrd="0" presId="urn:microsoft.com/office/officeart/2005/8/layout/arrow5"/>
    <dgm:cxn modelId="{4FEBFF77-6200-0B40-8DAF-BD6B23C4797E}" type="presOf" srcId="{EB6791F7-135F-F14F-8A27-0F7FAC3D146E}" destId="{FE7A1813-8224-AD44-9536-C421DE1DD59F}" srcOrd="0" destOrd="0" presId="urn:microsoft.com/office/officeart/2005/8/layout/arrow5"/>
    <dgm:cxn modelId="{7953EDB4-72C7-3C45-9D69-27E6B57E3C74}" srcId="{51BA7BB0-1BC3-4043-8801-18BEE6E1F7EF}" destId="{671417C2-77FC-EA42-9BE6-6E1D42B6683D}" srcOrd="0" destOrd="0" parTransId="{7261159F-AED4-FB48-AA19-BA042B3363FC}" sibTransId="{2916A73F-1DF3-D443-A1E1-421B66447315}"/>
    <dgm:cxn modelId="{7D4270DC-F546-284A-A826-18F68EFDED50}" type="presOf" srcId="{671417C2-77FC-EA42-9BE6-6E1D42B6683D}" destId="{819DA3BF-624D-B24F-AF6D-343CA96181B7}" srcOrd="0" destOrd="0" presId="urn:microsoft.com/office/officeart/2005/8/layout/arrow5"/>
    <dgm:cxn modelId="{2D1FC103-8161-9546-9A86-539F3683F0EA}" type="presParOf" srcId="{D88F8CAE-78E1-9646-97D7-A6F28E3EBCA0}" destId="{819DA3BF-624D-B24F-AF6D-343CA96181B7}" srcOrd="0" destOrd="0" presId="urn:microsoft.com/office/officeart/2005/8/layout/arrow5"/>
    <dgm:cxn modelId="{E583D738-E719-C944-9B7D-A77B9847E962}" type="presParOf" srcId="{D88F8CAE-78E1-9646-97D7-A6F28E3EBCA0}" destId="{FE7A1813-8224-AD44-9536-C421DE1DD59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DA3BF-624D-B24F-AF6D-343CA96181B7}">
      <dsp:nvSpPr>
        <dsp:cNvPr id="0" name=""/>
        <dsp:cNvSpPr/>
      </dsp:nvSpPr>
      <dsp:spPr>
        <a:xfrm rot="16200000">
          <a:off x="2338" y="4"/>
          <a:ext cx="4348981" cy="435132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1" kern="1200" dirty="0"/>
            <a:t>Blueprint Brunswick</a:t>
          </a:r>
          <a:r>
            <a:rPr lang="en-US" sz="29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900" kern="1200" dirty="0">
              <a:latin typeface="Calibri" panose="020F0502020204030204" pitchFamily="34" charset="0"/>
              <a:cs typeface="Calibri" panose="020F0502020204030204" pitchFamily="34" charset="0"/>
            </a:rPr>
            <a:t>(approved, certified vision)</a:t>
          </a:r>
        </a:p>
      </dsp:txBody>
      <dsp:txXfrm rot="5400000">
        <a:off x="1164" y="1088423"/>
        <a:ext cx="3590257" cy="2174491"/>
      </dsp:txXfrm>
    </dsp:sp>
    <dsp:sp modelId="{FE7A1813-8224-AD44-9536-C421DE1DD59F}">
      <dsp:nvSpPr>
        <dsp:cNvPr id="0" name=""/>
        <dsp:cNvSpPr/>
      </dsp:nvSpPr>
      <dsp:spPr>
        <a:xfrm rot="5400000">
          <a:off x="6164280" y="1178"/>
          <a:ext cx="4348981" cy="434898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900" b="1" kern="1200" dirty="0">
              <a:latin typeface="Calibri" panose="020F0502020204030204" pitchFamily="34" charset="0"/>
              <a:cs typeface="Calibri" panose="020F0502020204030204" pitchFamily="34" charset="0"/>
            </a:rPr>
            <a:t>UDO Standards</a:t>
          </a:r>
        </a:p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900" kern="1200" dirty="0">
              <a:latin typeface="Calibri" panose="020F0502020204030204" pitchFamily="34" charset="0"/>
              <a:cs typeface="Calibri" panose="020F0502020204030204" pitchFamily="34" charset="0"/>
            </a:rPr>
            <a:t>(supports vision in </a:t>
          </a:r>
          <a:r>
            <a:rPr lang="en-US" sz="2900" i="1" kern="1200" dirty="0"/>
            <a:t>Blueprint Brunswick)</a:t>
          </a:r>
          <a:endParaRPr lang="en-US" sz="2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6925352" y="1088423"/>
        <a:ext cx="3587909" cy="2174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48A1D-C785-F64E-3896-493CE17C0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D7DFE7-CDA1-F9F0-6B35-4967201C9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A2107-5E98-A13A-42AF-87CC66FCF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8775-C646-354D-B0D3-D6F421EB4E46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58898-44CE-3EA3-7B82-F7100D322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05827-3145-8241-A06D-67982D90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A9F7-A6B3-2B43-A456-84E4CFEA89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19">
            <a:extLst>
              <a:ext uri="{FF2B5EF4-FFF2-40B4-BE49-F238E27FC236}">
                <a16:creationId xmlns:a16="http://schemas.microsoft.com/office/drawing/2014/main" id="{83367385-880B-33F8-2C6B-C1328B57952C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7E863C8E-BF87-2198-670C-257101544F1D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0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5E73E-2DFC-108A-C828-957E2FBCD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018C11-E4AC-AAA4-9F47-AA403033A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EBF8E-2D26-F60F-6DF3-07887D338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8775-C646-354D-B0D3-D6F421EB4E46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20D6B-3B32-27AE-0134-20479B1C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19460-31C2-6328-5DD0-1637280C3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2714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BA4536-1902-05CE-3852-6D26487B72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14D26-67C0-4260-A27E-0D73D9C0B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F7E8E-9513-6480-4B49-AD2C299EE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8775-C646-354D-B0D3-D6F421EB4E46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1C415-737E-2A34-3E56-D99E6D5D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1D188-93BA-5363-632A-198B29DCE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08141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0897F3-523C-4A55-826C-E40F43880C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902" y="53913"/>
            <a:ext cx="1201550" cy="1195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4350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6EB35-C142-28D6-AB02-F64DFEA60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4ABBB-7045-F9A0-FB95-201A8CEB8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E78F7-A18A-D471-A79A-281A5EEC87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42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2B745-CCA3-D117-A280-B30DC39DD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DED5D-66DA-7347-7694-71EBED0FB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513" y="158708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D56E4-07DF-1BCF-1ADE-89E87E868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8775-C646-354D-B0D3-D6F421EB4E46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E3930-2B31-9AE9-9DD8-7E888561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61EBC-332B-74DC-EB77-FA06D5EB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32A6A3-066B-DE3E-8A41-148144126F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035" y="34246"/>
            <a:ext cx="1140675" cy="1134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592638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438DE-1088-75DF-C52F-30B1CA23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0F10C-980F-9B8C-0A6A-A7784BD9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29EEA-0B8F-9637-D09D-622A37FC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8775-C646-354D-B0D3-D6F421EB4E46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087C5-D221-737B-61C2-8F8DBB6F0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4B932-3238-09F2-89F9-38C702C0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A9F7-A6B3-2B43-A456-84E4CFEA89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33">
            <a:extLst>
              <a:ext uri="{FF2B5EF4-FFF2-40B4-BE49-F238E27FC236}">
                <a16:creationId xmlns:a16="http://schemas.microsoft.com/office/drawing/2014/main" id="{7A85EF4B-849A-B9A5-402D-C4D5B0815DAA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45">
            <a:extLst>
              <a:ext uri="{FF2B5EF4-FFF2-40B4-BE49-F238E27FC236}">
                <a16:creationId xmlns:a16="http://schemas.microsoft.com/office/drawing/2014/main" id="{9979521E-7301-E8C8-8783-A6F2CE8C1736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42">
            <a:extLst>
              <a:ext uri="{FF2B5EF4-FFF2-40B4-BE49-F238E27FC236}">
                <a16:creationId xmlns:a16="http://schemas.microsoft.com/office/drawing/2014/main" id="{10ECACAF-167E-58F5-5D0E-85782B3C0660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eeform: Shape 48">
            <a:extLst>
              <a:ext uri="{FF2B5EF4-FFF2-40B4-BE49-F238E27FC236}">
                <a16:creationId xmlns:a16="http://schemas.microsoft.com/office/drawing/2014/main" id="{483CB848-DBF7-8A2E-47D8-78908E6E92E6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39">
            <a:extLst>
              <a:ext uri="{FF2B5EF4-FFF2-40B4-BE49-F238E27FC236}">
                <a16:creationId xmlns:a16="http://schemas.microsoft.com/office/drawing/2014/main" id="{BE00B001-7F48-4D8A-1962-8BB7673F5951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36">
            <a:extLst>
              <a:ext uri="{FF2B5EF4-FFF2-40B4-BE49-F238E27FC236}">
                <a16:creationId xmlns:a16="http://schemas.microsoft.com/office/drawing/2014/main" id="{C8BD0B9D-3854-D188-F86D-2E6CB49A4E90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4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18FE2-619A-F50E-F115-0FB3084C5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668DD-BB9A-C77B-F56F-08FE721DC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1EAFD9-E32F-D88A-CC06-A2A425F15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75CAB-FFB8-4881-2CD7-45B447C1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8775-C646-354D-B0D3-D6F421EB4E46}" type="datetimeFigureOut">
              <a:rPr lang="en-US" smtClean="0"/>
              <a:t>9/11/24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BD65B3-77E5-2AE4-6110-89BB33896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0AAE4-3E1B-7CDE-CDEE-8D0F079B1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52792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23A66-628D-EAAC-7EBF-81F951379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B3A6F-92BB-94E0-8512-614F6D532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E17D1D-5907-0D14-7693-59F36A20B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452EB7-C452-B88A-0BC9-F07F31A32C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7B7098-C44C-4694-C9C3-35116C9B96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78E3F3-1490-7533-B11D-8AE57BDA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8775-C646-354D-B0D3-D6F421EB4E46}" type="datetimeFigureOut">
              <a:rPr lang="en-US" smtClean="0"/>
              <a:t>9/11/24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CA25F8-B3D1-3CE5-B7AD-A8D8E3488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80C180-1E81-D9EE-E8F2-4D2244A8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Image 0" descr="preencoded.png">
            <a:extLst>
              <a:ext uri="{FF2B5EF4-FFF2-40B4-BE49-F238E27FC236}">
                <a16:creationId xmlns:a16="http://schemas.microsoft.com/office/drawing/2014/main" id="{380F896B-93C4-7422-7B9D-25344D2AC050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8FA5E74B-C36A-5D8C-F1D2-A12BA43E71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2" name="Image 5" descr="preencoded.png">
            <a:extLst>
              <a:ext uri="{FF2B5EF4-FFF2-40B4-BE49-F238E27FC236}">
                <a16:creationId xmlns:a16="http://schemas.microsoft.com/office/drawing/2014/main" id="{C845E288-B64F-BE94-0D4A-B4557F6A4A57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6" descr="preencoded.png">
            <a:extLst>
              <a:ext uri="{FF2B5EF4-FFF2-40B4-BE49-F238E27FC236}">
                <a16:creationId xmlns:a16="http://schemas.microsoft.com/office/drawing/2014/main" id="{E942E023-0FDE-07F8-7CD4-E120A96561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9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E6562A-3828-E851-EAA2-1602DF74F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1AE90C-FE84-D0D2-3374-BC8D8E5B34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025" y="0"/>
            <a:ext cx="942975" cy="938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00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4FE7F4-4186-7710-07BC-C3CFE1FA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8775-C646-354D-B0D3-D6F421EB4E46}" type="datetimeFigureOut">
              <a:rPr lang="en-US" smtClean="0"/>
              <a:t>9/11/24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439F87-9C78-2501-66A9-6B5D533E1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D329F-DAB9-67D6-C08E-51444F4A1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reeform: Shape 5">
            <a:extLst>
              <a:ext uri="{FF2B5EF4-FFF2-40B4-BE49-F238E27FC236}">
                <a16:creationId xmlns:a16="http://schemas.microsoft.com/office/drawing/2014/main" id="{F95ABED3-8D2D-8CF0-7BC9-C65903A54ED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74B9F689-1821-3004-8801-8B80EB24B174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77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7469C-7CC2-E045-C620-0A4DC4CA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F8ABB-9BC5-861A-411D-157214CE7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6A869-8E7C-02D6-B7DF-6A35C6F4F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B1612-41DF-1C3D-413A-EE1F31E8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8775-C646-354D-B0D3-D6F421EB4E46}" type="datetimeFigureOut">
              <a:rPr lang="en-US" smtClean="0"/>
              <a:t>9/11/24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A1144-1808-2635-717D-25EF1255B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20F47-7569-D32A-2B7B-C2670AD9E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10">
            <a:extLst>
              <a:ext uri="{FF2B5EF4-FFF2-40B4-BE49-F238E27FC236}">
                <a16:creationId xmlns:a16="http://schemas.microsoft.com/office/drawing/2014/main" id="{BB5FD314-1CF1-BE06-6DE8-F1AF9B63543F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7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52B7-7EE5-92EB-AE08-F79D9C54F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757C-22EC-D37A-2BE4-1C723A49C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0D4B2-2289-9935-3E02-91A5C4F66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8BD25-4407-AAAA-84B0-703E13897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8775-C646-354D-B0D3-D6F421EB4E46}" type="datetimeFigureOut">
              <a:rPr lang="en-US" smtClean="0"/>
              <a:t>9/11/24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4952F-7099-6694-271A-809E95CA3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591C9-507A-A4A9-B4DA-D3890D946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10">
            <a:extLst>
              <a:ext uri="{FF2B5EF4-FFF2-40B4-BE49-F238E27FC236}">
                <a16:creationId xmlns:a16="http://schemas.microsoft.com/office/drawing/2014/main" id="{C7929614-C059-E198-94CE-A45CFA8EA226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38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9B541F-8358-AF05-C8F8-D78001F30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6764E-B485-8E27-2614-FCFE376E5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E8CE9-DB23-F066-B7F8-D515717F64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5B8775-C646-354D-B0D3-D6F421EB4E46}" type="datetimeFigureOut">
              <a:rPr lang="en-US" smtClean="0"/>
              <a:t>9/11/24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64CF7-7143-425F-B3AD-483D0DEBE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C3CF4-CB72-3FE1-9E34-5181797EA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0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663" r:id="rId13"/>
    <p:sldLayoutId id="2147483677" r:id="rId14"/>
    <p:sldLayoutId id="2147483664" r:id="rId15"/>
    <p:sldLayoutId id="2147483668" r:id="rId16"/>
    <p:sldLayoutId id="2147483669" r:id="rId17"/>
    <p:sldLayoutId id="2147483673" r:id="rId18"/>
    <p:sldLayoutId id="2147483670" r:id="rId19"/>
    <p:sldLayoutId id="2147483671" r:id="rId20"/>
    <p:sldLayoutId id="2147483655" r:id="rId21"/>
    <p:sldLayoutId id="2147483654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unswickcountync.gov/DocumentCenter/View/5460" TargetMode="External"/><Relationship Id="rId2" Type="http://schemas.openxmlformats.org/officeDocument/2006/relationships/hyperlink" Target="https://www.brunswickcountync.gov/176/Plan-Document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ea view with dunes and beach grass">
            <a:extLst>
              <a:ext uri="{FF2B5EF4-FFF2-40B4-BE49-F238E27FC236}">
                <a16:creationId xmlns:a16="http://schemas.microsoft.com/office/drawing/2014/main" id="{70F9F082-10E0-3636-C193-0EE7DD606A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/>
        </p:blipFill>
        <p:spPr>
          <a:xfrm>
            <a:off x="-6100" y="319955"/>
            <a:ext cx="12191977" cy="6858022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200" b="1" cap="none" dirty="0"/>
              <a:t>Achieving Smart Growth in Brunswick County</a:t>
            </a:r>
            <a:endParaRPr lang="en-US" sz="5200" b="1" i="1" cap="none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8F63A3B-78C7-47BE-AE5E-E10140E04643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F19859-D4BC-15FC-7B2E-9739E6527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"/>
            <a:ext cx="844276" cy="8400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5378E6-0749-20CA-3896-8D05DA9863C0}"/>
              </a:ext>
            </a:extLst>
          </p:cNvPr>
          <p:cNvSpPr txBox="1"/>
          <p:nvPr/>
        </p:nvSpPr>
        <p:spPr>
          <a:xfrm>
            <a:off x="243595" y="3243213"/>
            <a:ext cx="6956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Alliance of Brunswick County Property Owners Associations (ABCPOA)</a:t>
            </a:r>
          </a:p>
          <a:p>
            <a:r>
              <a:rPr lang="en-US" sz="1800" b="1" dirty="0"/>
              <a:t>September 2024</a:t>
            </a:r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5CB1-5A8C-1E59-8E31-34C5930C2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What Can Be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0AD36-86E0-019E-C747-CE5CCAB70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6795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Contact Planning Dept</a:t>
            </a:r>
          </a:p>
          <a:p>
            <a:pPr marL="0" indent="0">
              <a:buNone/>
            </a:pPr>
            <a:r>
              <a:rPr lang="en-US" dirty="0"/>
              <a:t>Speak at hearings</a:t>
            </a:r>
          </a:p>
          <a:p>
            <a:pPr marL="0" indent="0">
              <a:buNone/>
            </a:pPr>
            <a:r>
              <a:rPr lang="en-US" dirty="0"/>
              <a:t>Write Commissioners</a:t>
            </a:r>
          </a:p>
          <a:p>
            <a:pPr marL="0" indent="0">
              <a:buNone/>
            </a:pPr>
            <a:r>
              <a:rPr lang="en-US" dirty="0"/>
              <a:t>Write Planning Board members</a:t>
            </a:r>
          </a:p>
          <a:p>
            <a:pPr marL="0" indent="0">
              <a:buNone/>
            </a:pPr>
            <a:r>
              <a:rPr lang="en-US" dirty="0"/>
              <a:t>Letters to the Editor/speak to Press</a:t>
            </a:r>
          </a:p>
          <a:p>
            <a:pPr marL="0" indent="0">
              <a:buNone/>
            </a:pPr>
            <a:r>
              <a:rPr lang="en-US" dirty="0"/>
              <a:t>Meet with BOC and/or PB members</a:t>
            </a:r>
          </a:p>
          <a:p>
            <a:pPr marL="0" indent="0">
              <a:buNone/>
            </a:pPr>
            <a:r>
              <a:rPr lang="en-US" dirty="0"/>
              <a:t>Evaluate candidates prior to voting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703C8-158A-082B-5F4D-E54587807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10600" y="1825625"/>
            <a:ext cx="2743200" cy="4351338"/>
          </a:xfrm>
          <a:noFill/>
        </p:spPr>
        <p:txBody>
          <a:bodyPr>
            <a:normAutofit/>
          </a:bodyPr>
          <a:lstStyle/>
          <a:p>
            <a:r>
              <a:rPr lang="en-US" dirty="0"/>
              <a:t>☑︎</a:t>
            </a:r>
          </a:p>
          <a:p>
            <a:r>
              <a:rPr lang="en-US" dirty="0"/>
              <a:t>☑︎</a:t>
            </a:r>
          </a:p>
          <a:p>
            <a:r>
              <a:rPr lang="en-US" dirty="0"/>
              <a:t>☑︎</a:t>
            </a:r>
          </a:p>
          <a:p>
            <a:r>
              <a:rPr lang="en-US" dirty="0"/>
              <a:t>☑︎</a:t>
            </a:r>
          </a:p>
          <a:p>
            <a:r>
              <a:rPr lang="en-US" dirty="0"/>
              <a:t>☑︎</a:t>
            </a:r>
          </a:p>
          <a:p>
            <a:r>
              <a:rPr lang="en-US" dirty="0"/>
              <a:t>☑︎</a:t>
            </a:r>
          </a:p>
          <a:p>
            <a:r>
              <a:rPr lang="en-US" dirty="0"/>
              <a:t>Today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CA261-D010-A0F0-25D1-2F28B5C0E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EEE93D-0F56-CBBB-9E60-8F1D32436099}"/>
              </a:ext>
            </a:extLst>
          </p:cNvPr>
          <p:cNvSpPr txBox="1"/>
          <p:nvPr/>
        </p:nvSpPr>
        <p:spPr>
          <a:xfrm>
            <a:off x="7347097" y="1243810"/>
            <a:ext cx="430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>
                <a:solidFill>
                  <a:srgbClr val="950504"/>
                </a:solidFill>
              </a:rPr>
              <a:t>Initiatives of ABCPOA since 2023</a:t>
            </a:r>
          </a:p>
        </p:txBody>
      </p:sp>
      <p:pic>
        <p:nvPicPr>
          <p:cNvPr id="12" name="Graphic 11" descr="Confused face with solid fill with solid fill">
            <a:extLst>
              <a:ext uri="{FF2B5EF4-FFF2-40B4-BE49-F238E27FC236}">
                <a16:creationId xmlns:a16="http://schemas.microsoft.com/office/drawing/2014/main" id="{D186A280-BCA1-E433-E02F-BD2CBB046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7663" y="2336179"/>
            <a:ext cx="1756317" cy="1756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AC140C-E082-87B7-8490-384458651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633" y="121666"/>
            <a:ext cx="1007079" cy="1001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6764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17DBA1-8359-3DAF-D8B3-C32493D89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67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Evaluating Commissioner Candidates</a:t>
            </a:r>
            <a:br>
              <a:rPr lang="en-US" b="1" i="1" dirty="0"/>
            </a:br>
            <a:r>
              <a:rPr lang="en-US" sz="3300" b="1" i="1" dirty="0"/>
              <a:t>The Incumbents</a:t>
            </a:r>
            <a:r>
              <a:rPr lang="en-US" b="1" i="1" dirty="0"/>
              <a:t>  </a:t>
            </a:r>
            <a:br>
              <a:rPr lang="en-US" b="1" i="1" dirty="0"/>
            </a:br>
            <a:endParaRPr lang="en-US" sz="3600" b="1" i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251D42-B016-F3FC-E7D7-9AD01F395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r>
              <a:rPr lang="en-US" dirty="0"/>
              <a:t>Pat Sykes</a:t>
            </a:r>
          </a:p>
          <a:p>
            <a:pPr lvl="1"/>
            <a:r>
              <a:rPr lang="en-US" dirty="0"/>
              <a:t>Pursuing her </a:t>
            </a:r>
            <a:r>
              <a:rPr lang="en-US" b="1" i="1" dirty="0"/>
              <a:t>4</a:t>
            </a:r>
            <a:r>
              <a:rPr lang="en-US" b="1" i="1" baseline="30000" dirty="0"/>
              <a:t>th</a:t>
            </a:r>
            <a:r>
              <a:rPr lang="en-US" dirty="0"/>
              <a:t> term</a:t>
            </a:r>
          </a:p>
          <a:p>
            <a:pPr lvl="1"/>
            <a:r>
              <a:rPr lang="en-US" b="1" i="1" dirty="0"/>
              <a:t>16 YEARS</a:t>
            </a:r>
          </a:p>
          <a:p>
            <a:r>
              <a:rPr lang="en-US" dirty="0"/>
              <a:t>Mike Forte</a:t>
            </a:r>
          </a:p>
          <a:p>
            <a:pPr lvl="1"/>
            <a:r>
              <a:rPr lang="en-US" dirty="0"/>
              <a:t>Pursuing </a:t>
            </a:r>
            <a:r>
              <a:rPr lang="en-US" b="1" i="1" dirty="0"/>
              <a:t>3</a:t>
            </a:r>
            <a:r>
              <a:rPr lang="en-US" b="1" i="1" baseline="30000" dirty="0"/>
              <a:t>rd</a:t>
            </a:r>
            <a:r>
              <a:rPr lang="en-US" i="1" baseline="30000" dirty="0"/>
              <a:t> </a:t>
            </a:r>
            <a:r>
              <a:rPr lang="en-US" dirty="0"/>
              <a:t>term</a:t>
            </a:r>
          </a:p>
          <a:p>
            <a:pPr lvl="1"/>
            <a:r>
              <a:rPr lang="en-US" b="1" i="1" dirty="0"/>
              <a:t>12 YEARS</a:t>
            </a:r>
          </a:p>
          <a:p>
            <a:r>
              <a:rPr lang="en-US" dirty="0"/>
              <a:t>Frank Williams</a:t>
            </a:r>
          </a:p>
          <a:p>
            <a:pPr lvl="1"/>
            <a:r>
              <a:rPr lang="en-US" dirty="0"/>
              <a:t>Pursuing</a:t>
            </a:r>
            <a:r>
              <a:rPr lang="en-US" b="1" i="1" dirty="0"/>
              <a:t> 4</a:t>
            </a:r>
            <a:r>
              <a:rPr lang="en-US" b="1" i="1" baseline="30000" dirty="0"/>
              <a:t>th </a:t>
            </a:r>
            <a:r>
              <a:rPr lang="en-US" dirty="0"/>
              <a:t>term</a:t>
            </a:r>
          </a:p>
          <a:p>
            <a:pPr lvl="1"/>
            <a:r>
              <a:rPr lang="en-US" b="1" i="1" dirty="0"/>
              <a:t>16 YEARS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8A2D4-2ED3-F5D0-9FBD-CE1B7415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2EF4FE-F1F1-3F41-6295-AE6C38B6F637}"/>
              </a:ext>
            </a:extLst>
          </p:cNvPr>
          <p:cNvSpPr txBox="1"/>
          <p:nvPr/>
        </p:nvSpPr>
        <p:spPr>
          <a:xfrm>
            <a:off x="6059218" y="1914806"/>
            <a:ext cx="535258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All commissioners: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Were involved in UDO changes enabling unchecked growth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Were involved in creation and approval of Blueprint Brunswick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Denied recent key amendments supporting resident concerns (e.g., trees, traffic)</a:t>
            </a:r>
          </a:p>
          <a:p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72818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F9CB8-8612-ED7A-6395-700302A55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2" y="485588"/>
            <a:ext cx="10671048" cy="915356"/>
          </a:xfrm>
        </p:spPr>
        <p:txBody>
          <a:bodyPr/>
          <a:lstStyle/>
          <a:p>
            <a:r>
              <a:rPr lang="en-US" sz="4000" b="1" i="1" dirty="0"/>
              <a:t>Who Do Incumbents Really Represent?</a:t>
            </a:r>
            <a:br>
              <a:rPr lang="en-US" sz="4000" b="1" i="1" dirty="0"/>
            </a:br>
            <a:r>
              <a:rPr lang="en-US" sz="3000" b="1" i="1" dirty="0"/>
              <a:t>Largest Campaign Contributors</a:t>
            </a:r>
            <a:br>
              <a:rPr lang="en-US" dirty="0"/>
            </a:br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1E382-C833-5672-BF72-89FD6E2DF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8777940" y="6013499"/>
            <a:ext cx="2575859" cy="342852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BFEAEB-6512-F82F-26DA-B6396CF4D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1144" y="2296221"/>
            <a:ext cx="3328416" cy="3116490"/>
          </a:xfrm>
          <a:ln>
            <a:solidFill>
              <a:schemeClr val="tx1"/>
            </a:solidFill>
          </a:ln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cap="none" dirty="0">
                <a:solidFill>
                  <a:schemeClr val="tx1"/>
                </a:solidFill>
              </a:rPr>
              <a:t>$4K Cape Fear Engineering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cap="none" dirty="0">
                <a:solidFill>
                  <a:schemeClr val="tx1"/>
                </a:solidFill>
              </a:rPr>
              <a:t>$3K Developer Of Compass Pointe And Ashton Farms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cap="none" dirty="0">
                <a:solidFill>
                  <a:schemeClr val="tx1"/>
                </a:solidFill>
              </a:rPr>
              <a:t>$5.1 </a:t>
            </a:r>
            <a:r>
              <a:rPr lang="en-US" b="0" cap="none" dirty="0" err="1">
                <a:solidFill>
                  <a:schemeClr val="tx1"/>
                </a:solidFill>
              </a:rPr>
              <a:t>Medaci</a:t>
            </a:r>
            <a:r>
              <a:rPr lang="en-US" b="0" cap="none" dirty="0">
                <a:solidFill>
                  <a:schemeClr val="tx1"/>
                </a:solidFill>
              </a:rPr>
              <a:t> Wellness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cap="none" dirty="0">
                <a:solidFill>
                  <a:schemeClr val="tx1"/>
                </a:solidFill>
              </a:rPr>
              <a:t>$5K Dewitt Carolina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cap="none" dirty="0">
                <a:solidFill>
                  <a:schemeClr val="tx1"/>
                </a:solidFill>
              </a:rPr>
              <a:t>$3K Whiteville Rentals</a:t>
            </a:r>
          </a:p>
          <a:p>
            <a:pPr algn="l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C7A480-FA2C-7FDD-6048-2271D4D9BE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1792" y="2299469"/>
            <a:ext cx="3328416" cy="3109994"/>
          </a:xfrm>
        </p:spPr>
        <p:txBody>
          <a:bodyPr anchor="t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cap="none" dirty="0">
                <a:solidFill>
                  <a:schemeClr val="tx1"/>
                </a:solidFill>
              </a:rPr>
              <a:t>$10k Cape Fear Engineering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cap="none" dirty="0">
                <a:solidFill>
                  <a:schemeClr val="tx1"/>
                </a:solidFill>
              </a:rPr>
              <a:t>$3K Developer Of Compass Pointe And Ashton Farms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cap="none" dirty="0">
                <a:solidFill>
                  <a:schemeClr val="tx1"/>
                </a:solidFill>
              </a:rPr>
              <a:t>$2.5K Logan Homes VP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cap="none" dirty="0">
                <a:solidFill>
                  <a:schemeClr val="tx1"/>
                </a:solidFill>
              </a:rPr>
              <a:t>$2 Owner Greenfield Communities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cap="none" dirty="0">
                <a:solidFill>
                  <a:schemeClr val="tx1"/>
                </a:solidFill>
              </a:rPr>
              <a:t>$2K Nai Tri Properties</a:t>
            </a:r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68D20B-E596-1EFB-E0D1-4D4F4D28DF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81392" y="2282870"/>
            <a:ext cx="3328416" cy="3116490"/>
          </a:xfrm>
          <a:ln>
            <a:solidFill>
              <a:schemeClr val="tx1"/>
            </a:solidFill>
          </a:ln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cap="none" dirty="0">
                <a:solidFill>
                  <a:schemeClr val="tx1"/>
                </a:solidFill>
              </a:rPr>
              <a:t>$10K Cape Fear Engineering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cap="none" dirty="0">
                <a:solidFill>
                  <a:schemeClr val="tx1"/>
                </a:solidFill>
              </a:rPr>
              <a:t>$6.4K Logan Homes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cap="none" dirty="0">
                <a:solidFill>
                  <a:schemeClr val="tx1"/>
                </a:solidFill>
              </a:rPr>
              <a:t>$4.5K Andrew Sandman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cap="none" dirty="0">
                <a:solidFill>
                  <a:schemeClr val="tx1"/>
                </a:solidFill>
              </a:rPr>
              <a:t>$4.5K Hardee and Son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cap="none" dirty="0">
                <a:solidFill>
                  <a:schemeClr val="tx1"/>
                </a:solidFill>
              </a:rPr>
              <a:t>$5K </a:t>
            </a:r>
            <a:r>
              <a:rPr lang="en-US" b="0" cap="none" dirty="0" err="1">
                <a:solidFill>
                  <a:schemeClr val="tx1"/>
                </a:solidFill>
              </a:rPr>
              <a:t>Osha</a:t>
            </a:r>
            <a:r>
              <a:rPr lang="en-US" b="0" cap="none" dirty="0">
                <a:solidFill>
                  <a:schemeClr val="tx1"/>
                </a:solidFill>
              </a:rPr>
              <a:t> Ridge Plantation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cap="none" dirty="0">
                <a:solidFill>
                  <a:schemeClr val="tx1"/>
                </a:solidFill>
              </a:rPr>
              <a:t>$5K </a:t>
            </a:r>
            <a:r>
              <a:rPr lang="en-US" b="0" cap="none" dirty="0" err="1">
                <a:solidFill>
                  <a:schemeClr val="tx1"/>
                </a:solidFill>
              </a:rPr>
              <a:t>Coterra</a:t>
            </a:r>
            <a:r>
              <a:rPr lang="en-US" b="0" cap="none" dirty="0">
                <a:solidFill>
                  <a:schemeClr val="tx1"/>
                </a:solidFill>
              </a:rPr>
              <a:t> Company realtor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cap="none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0F379B-1C2B-3C54-5E8C-44907CD55D5C}"/>
              </a:ext>
            </a:extLst>
          </p:cNvPr>
          <p:cNvSpPr txBox="1"/>
          <p:nvPr/>
        </p:nvSpPr>
        <p:spPr>
          <a:xfrm>
            <a:off x="760476" y="1864036"/>
            <a:ext cx="30121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solidFill>
                  <a:srgbClr val="C00000"/>
                </a:solidFill>
              </a:rPr>
              <a:t>Pat Sykes: </a:t>
            </a:r>
            <a:r>
              <a:rPr lang="en-US" sz="2600" b="1" cap="none" dirty="0">
                <a:solidFill>
                  <a:schemeClr val="tx1"/>
                </a:solidFill>
              </a:rPr>
              <a:t>$53,560</a:t>
            </a:r>
          </a:p>
          <a:p>
            <a:endParaRPr lang="en-US" sz="2600" b="1" i="1" dirty="0">
              <a:solidFill>
                <a:srgbClr val="C00000"/>
              </a:solidFill>
            </a:endParaRPr>
          </a:p>
          <a:p>
            <a:endParaRPr lang="en-US" sz="2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75D13E-B0CA-F998-D506-2C8FC98E1CBB}"/>
              </a:ext>
            </a:extLst>
          </p:cNvPr>
          <p:cNvSpPr txBox="1"/>
          <p:nvPr/>
        </p:nvSpPr>
        <p:spPr>
          <a:xfrm>
            <a:off x="760476" y="6464595"/>
            <a:ext cx="2130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Aug 8, Port City Daily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5D4AF7-4C8C-78DE-3C4F-DA97D9268B71}"/>
              </a:ext>
            </a:extLst>
          </p:cNvPr>
          <p:cNvSpPr txBox="1"/>
          <p:nvPr/>
        </p:nvSpPr>
        <p:spPr>
          <a:xfrm>
            <a:off x="8224431" y="1797063"/>
            <a:ext cx="32070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solidFill>
                  <a:srgbClr val="C00000"/>
                </a:solidFill>
              </a:rPr>
              <a:t>Mike Forte: </a:t>
            </a:r>
            <a:r>
              <a:rPr lang="en-US" sz="2600" b="1" dirty="0"/>
              <a:t>$59,464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A4007F-88C5-F476-F0DF-324F899130F3}"/>
              </a:ext>
            </a:extLst>
          </p:cNvPr>
          <p:cNvSpPr txBox="1"/>
          <p:nvPr/>
        </p:nvSpPr>
        <p:spPr>
          <a:xfrm>
            <a:off x="4431791" y="1797064"/>
            <a:ext cx="37926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solidFill>
                  <a:srgbClr val="C00000"/>
                </a:solidFill>
              </a:rPr>
              <a:t>Frank Williams: </a:t>
            </a:r>
            <a:r>
              <a:rPr lang="en-US" sz="2600" b="1" dirty="0">
                <a:solidFill>
                  <a:schemeClr val="tx1"/>
                </a:solidFill>
              </a:rPr>
              <a:t>$109,371</a:t>
            </a:r>
            <a:endParaRPr lang="en-US" sz="2600" b="1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34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F9CB8-8612-ED7A-6395-700302A55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00" y="813293"/>
            <a:ext cx="10671048" cy="492443"/>
          </a:xfrm>
        </p:spPr>
        <p:txBody>
          <a:bodyPr/>
          <a:lstStyle/>
          <a:p>
            <a:br>
              <a:rPr lang="en-US" sz="3600" b="1" i="1" dirty="0"/>
            </a:br>
            <a:r>
              <a:rPr lang="en-US" sz="4000" b="1" i="1" dirty="0"/>
              <a:t>The Challengers</a:t>
            </a:r>
            <a:br>
              <a:rPr lang="en-US" sz="3600" b="1" i="1" dirty="0"/>
            </a:br>
            <a:r>
              <a:rPr lang="en-US" sz="3000" b="1" i="1" dirty="0"/>
              <a:t>Underfunded and No Donations from Developers</a:t>
            </a:r>
            <a:br>
              <a:rPr lang="en-US" sz="3000" b="1" i="1" dirty="0"/>
            </a:br>
            <a:br>
              <a:rPr lang="en-US" sz="3800" dirty="0"/>
            </a:br>
            <a:endParaRPr lang="en-US" sz="3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1E382-C833-5672-BF72-89FD6E2DF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BFEAEB-6512-F82F-26DA-B6396CF4D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184" y="2058669"/>
            <a:ext cx="3328416" cy="2226252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cap="none" dirty="0">
                <a:solidFill>
                  <a:schemeClr val="tx1"/>
                </a:solidFill>
              </a:rPr>
              <a:t>$4,599 Individual Donations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cap="none" dirty="0">
                <a:solidFill>
                  <a:schemeClr val="tx1"/>
                </a:solidFill>
              </a:rPr>
              <a:t>$816 Political Party Committee</a:t>
            </a:r>
          </a:p>
          <a:p>
            <a:pPr algn="l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C7A480-FA2C-7FDD-6048-2271D4D9BE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058670"/>
            <a:ext cx="3328416" cy="2226251"/>
          </a:xfrm>
        </p:spPr>
        <p:txBody>
          <a:bodyPr anchor="t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cap="none" dirty="0">
                <a:solidFill>
                  <a:schemeClr val="tx1"/>
                </a:solidFill>
              </a:rPr>
              <a:t>$2,500 Individual Donations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cap="none" dirty="0">
                <a:solidFill>
                  <a:schemeClr val="tx1"/>
                </a:solidFill>
              </a:rPr>
              <a:t>$816 Political Party Committee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68D20B-E596-1EFB-E0D1-4D4F4D28DF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058670"/>
            <a:ext cx="3328416" cy="2226251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cap="none" dirty="0">
                <a:solidFill>
                  <a:schemeClr val="tx1"/>
                </a:solidFill>
              </a:rPr>
              <a:t>$2,035 Individual Donations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cap="none" dirty="0">
                <a:solidFill>
                  <a:schemeClr val="tx1"/>
                </a:solidFill>
              </a:rPr>
              <a:t>$500 Political Party Committee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cap="none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0F379B-1C2B-3C54-5E8C-44907CD55D5C}"/>
              </a:ext>
            </a:extLst>
          </p:cNvPr>
          <p:cNvSpPr txBox="1"/>
          <p:nvPr/>
        </p:nvSpPr>
        <p:spPr>
          <a:xfrm>
            <a:off x="771144" y="1597003"/>
            <a:ext cx="32231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solidFill>
                  <a:srgbClr val="C00000"/>
                </a:solidFill>
              </a:rPr>
              <a:t>Robert Fulton: </a:t>
            </a:r>
            <a:r>
              <a:rPr lang="en-US" sz="2600" b="1" i="1" dirty="0"/>
              <a:t>$6,009</a:t>
            </a:r>
          </a:p>
          <a:p>
            <a:endParaRPr lang="en-US" sz="2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75D13E-B0CA-F998-D506-2C8FC98E1CBB}"/>
              </a:ext>
            </a:extLst>
          </p:cNvPr>
          <p:cNvSpPr txBox="1"/>
          <p:nvPr/>
        </p:nvSpPr>
        <p:spPr>
          <a:xfrm>
            <a:off x="760476" y="6464595"/>
            <a:ext cx="3173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BC Board of Elections, 2nd quarter filing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5D4AF7-4C8C-78DE-3C4F-DA97D9268B71}"/>
              </a:ext>
            </a:extLst>
          </p:cNvPr>
          <p:cNvSpPr txBox="1"/>
          <p:nvPr/>
        </p:nvSpPr>
        <p:spPr>
          <a:xfrm>
            <a:off x="8072643" y="1597003"/>
            <a:ext cx="37308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solidFill>
                  <a:srgbClr val="C00000"/>
                </a:solidFill>
              </a:rPr>
              <a:t>Jonathan Damico: </a:t>
            </a:r>
            <a:r>
              <a:rPr lang="en-US" sz="2600" b="1" i="1" dirty="0"/>
              <a:t>$2,535</a:t>
            </a:r>
          </a:p>
          <a:p>
            <a:endParaRPr lang="en-US" sz="2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A4007F-88C5-F476-F0DF-324F899130F3}"/>
              </a:ext>
            </a:extLst>
          </p:cNvPr>
          <p:cNvSpPr txBox="1"/>
          <p:nvPr/>
        </p:nvSpPr>
        <p:spPr>
          <a:xfrm>
            <a:off x="4443984" y="1556714"/>
            <a:ext cx="38902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solidFill>
                  <a:srgbClr val="C00000"/>
                </a:solidFill>
              </a:rPr>
              <a:t>Lloyd Simmons: </a:t>
            </a:r>
            <a:r>
              <a:rPr lang="en-US" sz="2600" b="1" i="1" dirty="0"/>
              <a:t>$3,316</a:t>
            </a:r>
          </a:p>
        </p:txBody>
      </p:sp>
    </p:spTree>
    <p:extLst>
      <p:ext uri="{BB962C8B-B14F-4D97-AF65-F5344CB8AC3E}">
        <p14:creationId xmlns:p14="http://schemas.microsoft.com/office/powerpoint/2010/main" val="549073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BB7B706-ED66-D1C6-C175-974741FFC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Next Steps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6445222-C935-C45E-3C8D-0BE4E4CE8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134" y="1373330"/>
            <a:ext cx="10515600" cy="4769264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en-US" dirty="0"/>
              <a:t>Know the Plans</a:t>
            </a:r>
          </a:p>
          <a:p>
            <a:pPr lvl="1"/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Blueprint Brunswick   </a:t>
            </a:r>
            <a:r>
              <a:rPr lang="en-US" u="sng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https://www.brunswickcountync.gov/176/Plan-Documents</a:t>
            </a:r>
            <a:endParaRPr lang="en-US" u="sng" kern="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UDO  </a:t>
            </a:r>
            <a:r>
              <a:rPr lang="en-US" dirty="0">
                <a:hlinkClick r:id="rId3"/>
              </a:rPr>
              <a:t>https://www.brunswickcountync.gov/DocumentCenter/View/5460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Choose candidates wisely based on history and positions most important to you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Continue to hold BOC accountable</a:t>
            </a:r>
          </a:p>
          <a:p>
            <a:pPr lvl="1"/>
            <a:r>
              <a:rPr lang="en-US" dirty="0"/>
              <a:t>Speak at meetings</a:t>
            </a:r>
          </a:p>
          <a:p>
            <a:pPr lvl="1"/>
            <a:r>
              <a:rPr lang="en-US" dirty="0"/>
              <a:t>Submit letters to BOC, newspapers</a:t>
            </a:r>
          </a:p>
          <a:p>
            <a:pPr lvl="1"/>
            <a:r>
              <a:rPr lang="en-US" dirty="0"/>
              <a:t>Meet directly with commissioners</a:t>
            </a:r>
          </a:p>
          <a:p>
            <a:pPr lvl="1"/>
            <a:endParaRPr lang="en-US" dirty="0"/>
          </a:p>
          <a:p>
            <a:r>
              <a:rPr lang="en-US" sz="3600" b="1" dirty="0">
                <a:solidFill>
                  <a:srgbClr val="950504"/>
                </a:solidFill>
              </a:rPr>
              <a:t>VOTE - </a:t>
            </a:r>
            <a:r>
              <a:rPr lang="en-US" dirty="0"/>
              <a:t>This election will make the difference between the status quo and a change in our approach to development</a:t>
            </a:r>
          </a:p>
          <a:p>
            <a:pPr lvl="1"/>
            <a:r>
              <a:rPr lang="en-US" dirty="0"/>
              <a:t>May not get another chance for 4 years</a:t>
            </a:r>
          </a:p>
          <a:p>
            <a:pPr marL="0" indent="0">
              <a:buNone/>
            </a:pPr>
            <a:endParaRPr lang="en-US" sz="3600" b="1" dirty="0">
              <a:solidFill>
                <a:srgbClr val="95050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738EC-B23A-1162-83A4-2CF2194C8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35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765C6-A204-0229-3F86-985046CCD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203C8-A157-0C0D-6836-EF4004629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Context</a:t>
            </a:r>
          </a:p>
          <a:p>
            <a:r>
              <a:rPr lang="en-US" dirty="0"/>
              <a:t>Implementing the Plan</a:t>
            </a:r>
          </a:p>
          <a:p>
            <a:r>
              <a:rPr lang="en-US" dirty="0"/>
              <a:t>Obstacles to Smart Growth</a:t>
            </a:r>
          </a:p>
          <a:p>
            <a:r>
              <a:rPr lang="en-US" dirty="0"/>
              <a:t>Actions You Can take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980F2F-44A5-E504-E1D3-0A7D7360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3E62BC0-693F-BAA7-1B84-8CCCD9F5F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47302"/>
            <a:ext cx="4134400" cy="292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46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579A1-809F-43F9-9B60-443210643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693" y="148400"/>
            <a:ext cx="10515600" cy="1325563"/>
          </a:xfrm>
        </p:spPr>
        <p:txBody>
          <a:bodyPr anchor="t"/>
          <a:lstStyle/>
          <a:p>
            <a:r>
              <a:rPr lang="en-US" b="1" i="1" dirty="0"/>
              <a:t>Some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7ECB3-8DF5-9AD1-3140-5AD0375EC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693" y="1078982"/>
            <a:ext cx="10515600" cy="4497296"/>
          </a:xfrm>
        </p:spPr>
        <p:txBody>
          <a:bodyPr>
            <a:normAutofit/>
          </a:bodyPr>
          <a:lstStyle/>
          <a:p>
            <a:r>
              <a:rPr lang="en-US" dirty="0"/>
              <a:t>Smart growth:</a:t>
            </a:r>
          </a:p>
          <a:p>
            <a:pPr lvl="1"/>
            <a:r>
              <a:rPr lang="en-US" dirty="0"/>
              <a:t>Facilitates logical and thoughtful expansion of housing and infrastructure</a:t>
            </a:r>
          </a:p>
          <a:p>
            <a:pPr lvl="1"/>
            <a:r>
              <a:rPr lang="en-US" dirty="0"/>
              <a:t>Supports natural areas and other things unique to area.</a:t>
            </a:r>
          </a:p>
          <a:p>
            <a:endParaRPr lang="en-US" dirty="0"/>
          </a:p>
          <a:p>
            <a:r>
              <a:rPr lang="en-US" dirty="0"/>
              <a:t>Development in BC is unchecked, not “smart”</a:t>
            </a:r>
          </a:p>
          <a:p>
            <a:endParaRPr lang="en-US" dirty="0"/>
          </a:p>
          <a:p>
            <a:r>
              <a:rPr lang="en-US" b="1" i="1" dirty="0"/>
              <a:t>Result</a:t>
            </a:r>
            <a:r>
              <a:rPr lang="en-US" dirty="0"/>
              <a:t>: haphazard growth </a:t>
            </a:r>
          </a:p>
          <a:p>
            <a:pPr lvl="1"/>
            <a:r>
              <a:rPr lang="en-US" dirty="0"/>
              <a:t>Infrastructure inadequate.</a:t>
            </a:r>
          </a:p>
          <a:p>
            <a:pPr lvl="1"/>
            <a:r>
              <a:rPr lang="en-US" dirty="0"/>
              <a:t>Clear cutting increases flood risk, takes away natural tree canopy.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186CF5-31CA-93A1-24ED-09F74A942131}"/>
              </a:ext>
            </a:extLst>
          </p:cNvPr>
          <p:cNvSpPr/>
          <p:nvPr/>
        </p:nvSpPr>
        <p:spPr>
          <a:xfrm>
            <a:off x="2743200" y="5193171"/>
            <a:ext cx="7132674" cy="1409246"/>
          </a:xfrm>
          <a:prstGeom prst="ellipse">
            <a:avLst/>
          </a:prstGeom>
          <a:solidFill>
            <a:srgbClr val="F8FF8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>
                <a:solidFill>
                  <a:srgbClr val="950504"/>
                </a:solidFill>
              </a:rPr>
              <a:t>Over 34,000 housing units approved since 2021; infrastructure falling further behind.</a:t>
            </a:r>
          </a:p>
        </p:txBody>
      </p:sp>
    </p:spTree>
    <p:extLst>
      <p:ext uri="{BB962C8B-B14F-4D97-AF65-F5344CB8AC3E}">
        <p14:creationId xmlns:p14="http://schemas.microsoft.com/office/powerpoint/2010/main" val="2293911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>
            <a:extLst>
              <a:ext uri="{FF2B5EF4-FFF2-40B4-BE49-F238E27FC236}">
                <a16:creationId xmlns:a16="http://schemas.microsoft.com/office/drawing/2014/main" id="{89BAB0F1-76AF-D5EE-1032-7D3D33E91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" r="2" b="2"/>
          <a:stretch/>
        </p:blipFill>
        <p:spPr bwMode="auto">
          <a:xfrm>
            <a:off x="1077456" y="605642"/>
            <a:ext cx="4972821" cy="2795284"/>
          </a:xfrm>
          <a:custGeom>
            <a:avLst/>
            <a:gdLst/>
            <a:ahLst/>
            <a:cxnLst/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1FAB727-3D4B-5E06-085D-B6E534E03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2" b="-3"/>
          <a:stretch/>
        </p:blipFill>
        <p:spPr bwMode="auto">
          <a:xfrm>
            <a:off x="5811626" y="599896"/>
            <a:ext cx="4836584" cy="2795284"/>
          </a:xfrm>
          <a:custGeom>
            <a:avLst/>
            <a:gdLst/>
            <a:ahLst/>
            <a:cxnLst/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D9A40F67-1F15-F7F2-4DCD-874765D85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" r="2" b="2"/>
          <a:stretch/>
        </p:blipFill>
        <p:spPr bwMode="auto">
          <a:xfrm>
            <a:off x="1543791" y="3489160"/>
            <a:ext cx="4506485" cy="2597096"/>
          </a:xfrm>
          <a:custGeom>
            <a:avLst/>
            <a:gdLst/>
            <a:ahLst/>
            <a:cxnLst/>
            <a:rect l="l" t="t" r="r" b="b"/>
            <a:pathLst>
              <a:path w="6050278" h="3368841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FF7F816-BBCD-381F-2FF0-5E0B9F8F35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3" r="-1" b="-1"/>
          <a:stretch/>
        </p:blipFill>
        <p:spPr bwMode="auto">
          <a:xfrm>
            <a:off x="6382012" y="3429000"/>
            <a:ext cx="4266197" cy="2622057"/>
          </a:xfrm>
          <a:custGeom>
            <a:avLst/>
            <a:gdLst/>
            <a:ahLst/>
            <a:cxnLst/>
            <a:rect l="l" t="t" r="r" b="b"/>
            <a:pathLst>
              <a:path w="6050278" h="3368841">
                <a:moveTo>
                  <a:pt x="2157982" y="0"/>
                </a:moveTo>
                <a:lnTo>
                  <a:pt x="6050278" y="0"/>
                </a:lnTo>
                <a:lnTo>
                  <a:pt x="6050278" y="3368841"/>
                </a:lnTo>
                <a:lnTo>
                  <a:pt x="0" y="3368841"/>
                </a:lnTo>
                <a:lnTo>
                  <a:pt x="0" y="1541535"/>
                </a:lnTo>
                <a:lnTo>
                  <a:pt x="2157982" y="15415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63A1AB58-F51C-2452-C4C0-A7D0308EA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2" r="-3" b="-3"/>
          <a:stretch/>
        </p:blipFill>
        <p:spPr bwMode="auto">
          <a:xfrm>
            <a:off x="4114560" y="1806118"/>
            <a:ext cx="3691843" cy="284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72CE0-C328-705B-3911-C4DBE0525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7767" y="6557043"/>
            <a:ext cx="952499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B7DE277A-7374-677C-4D58-ACD04E2166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525" y="0"/>
            <a:ext cx="121745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22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6B84B-7AC2-93C5-50A0-99D41E8BA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16" y="136525"/>
            <a:ext cx="10515600" cy="1027257"/>
          </a:xfrm>
        </p:spPr>
        <p:txBody>
          <a:bodyPr/>
          <a:lstStyle/>
          <a:p>
            <a:r>
              <a:rPr lang="en-US" b="1" i="1" dirty="0"/>
              <a:t>Some Context: Blueprint Brunswick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1F9D6-985D-420C-2630-48912C923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935" y="1308370"/>
            <a:ext cx="10515600" cy="51689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100" dirty="0"/>
              <a:t>Coastal Area Management Act (CAMA)</a:t>
            </a:r>
            <a:r>
              <a:rPr lang="en-US" sz="3100" baseline="30000" dirty="0"/>
              <a:t>1</a:t>
            </a:r>
            <a:r>
              <a:rPr lang="en-US" sz="3100" dirty="0"/>
              <a:t> requires all coastal regions of NC to develop, approve, &amp; certify a land use plan </a:t>
            </a:r>
          </a:p>
          <a:p>
            <a:endParaRPr lang="en-US" dirty="0"/>
          </a:p>
          <a:p>
            <a:r>
              <a:rPr lang="en-US" sz="3100" i="1" dirty="0"/>
              <a:t>Blueprint Brunswick </a:t>
            </a:r>
            <a:r>
              <a:rPr lang="en-US" sz="3100" dirty="0"/>
              <a:t>is most recent Land Use Plan</a:t>
            </a:r>
          </a:p>
          <a:p>
            <a:pPr lvl="1"/>
            <a:r>
              <a:rPr lang="en-US" sz="2600" dirty="0"/>
              <a:t>Completed in 2022</a:t>
            </a:r>
          </a:p>
          <a:p>
            <a:pPr lvl="1"/>
            <a:r>
              <a:rPr lang="en-US" sz="2600" dirty="0"/>
              <a:t>Adopted by BOC in 2023</a:t>
            </a:r>
          </a:p>
          <a:p>
            <a:pPr lvl="1"/>
            <a:r>
              <a:rPr lang="en-US" sz="2600" dirty="0"/>
              <a:t>Outlines a vision for </a:t>
            </a:r>
            <a:r>
              <a:rPr lang="en-US" sz="2600" u="sng" dirty="0"/>
              <a:t>smart growth </a:t>
            </a:r>
            <a:r>
              <a:rPr lang="en-US" sz="2600" dirty="0"/>
              <a:t>in BC</a:t>
            </a:r>
          </a:p>
          <a:p>
            <a:pPr lvl="1"/>
            <a:r>
              <a:rPr lang="en-US" sz="2600" dirty="0"/>
              <a:t>Developers’ community has shown limited support of vision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100" dirty="0"/>
              <a:t>ABCPOA firmly supports </a:t>
            </a:r>
            <a:r>
              <a:rPr lang="en-US" sz="3100" i="1" dirty="0"/>
              <a:t>Blueprint Brunswick </a:t>
            </a:r>
            <a:r>
              <a:rPr lang="en-US" sz="3100" dirty="0"/>
              <a:t>vision</a:t>
            </a:r>
          </a:p>
          <a:p>
            <a:endParaRPr lang="en-US" sz="3100" dirty="0"/>
          </a:p>
          <a:p>
            <a:r>
              <a:rPr lang="en-US" sz="3100" dirty="0">
                <a:latin typeface="Calibri" panose="020F0502020204030204" pitchFamily="34" charset="0"/>
                <a:cs typeface="Calibri" panose="020F0502020204030204" pitchFamily="34" charset="0"/>
              </a:rPr>
              <a:t>ABCPOA formed UDO Sub-committee (2023) to engage w/ Planning Dept. </a:t>
            </a:r>
          </a:p>
          <a:p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FFA7E6-E49B-CDFA-7D0C-B3D152BE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9FB1D-052B-5BA5-F807-D7A78539AA40}"/>
              </a:ext>
            </a:extLst>
          </p:cNvPr>
          <p:cNvSpPr txBox="1"/>
          <p:nvPr/>
        </p:nvSpPr>
        <p:spPr>
          <a:xfrm>
            <a:off x="291935" y="6356350"/>
            <a:ext cx="2445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cs typeface="Calibri" panose="020F0502020204030204" pitchFamily="34" charset="0"/>
              </a:rPr>
              <a:t>1. NC Statute 15A NCAC 07B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00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1B1F-8643-C235-E9BF-3E0B935A9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159" y="25832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900" b="1" i="1" dirty="0"/>
              <a:t>Implementing the Plan </a:t>
            </a:r>
            <a:br>
              <a:rPr lang="en-US" b="1" i="1" dirty="0"/>
            </a:br>
            <a:r>
              <a:rPr lang="en-US" sz="3600" b="1" i="1" dirty="0"/>
              <a:t>The Unified Development Ordinance: UDO</a:t>
            </a:r>
            <a:br>
              <a:rPr lang="en-US" b="1" i="1" dirty="0"/>
            </a:br>
            <a:endParaRPr lang="en-US" sz="32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5473B-CEC2-43B3-5180-97D460004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118" y="1766455"/>
            <a:ext cx="10855682" cy="4772457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dirty="0">
                <a:solidFill>
                  <a:srgbClr val="950504"/>
                </a:solidFill>
              </a:rPr>
              <a:t>UDO is the legal document outlining zoning and development standards. </a:t>
            </a:r>
          </a:p>
          <a:p>
            <a:pPr lvl="1"/>
            <a:r>
              <a:rPr lang="en-US" dirty="0"/>
              <a:t>Development must meet these minimum standards for approval</a:t>
            </a:r>
          </a:p>
          <a:p>
            <a:endParaRPr lang="en-US" dirty="0"/>
          </a:p>
          <a:p>
            <a:r>
              <a:rPr lang="en-US" sz="2900" dirty="0"/>
              <a:t>BOC approved existing UDO in 2007</a:t>
            </a:r>
          </a:p>
          <a:p>
            <a:endParaRPr lang="en-US" dirty="0"/>
          </a:p>
          <a:p>
            <a:r>
              <a:rPr lang="en-US" sz="2900" dirty="0"/>
              <a:t>BOC approved multiple amendments since then many of which encouraged development</a:t>
            </a:r>
          </a:p>
          <a:p>
            <a:pPr lvl="1"/>
            <a:r>
              <a:rPr lang="en-US" dirty="0"/>
              <a:t>Pros: </a:t>
            </a:r>
          </a:p>
          <a:p>
            <a:pPr lvl="2"/>
            <a:r>
              <a:rPr lang="en-US" dirty="0"/>
              <a:t>More flexibility for staff to alter plans and meet desire for conservation based design, greater stormwater requirements, other factors to improve developments</a:t>
            </a:r>
          </a:p>
          <a:p>
            <a:pPr lvl="1"/>
            <a:r>
              <a:rPr lang="en-US" dirty="0"/>
              <a:t>Cons:</a:t>
            </a:r>
          </a:p>
          <a:p>
            <a:pPr lvl="2"/>
            <a:r>
              <a:rPr lang="en-US" dirty="0"/>
              <a:t>Amendments loosened/removed zoning protections </a:t>
            </a:r>
          </a:p>
          <a:p>
            <a:pPr lvl="2"/>
            <a:r>
              <a:rPr lang="en-US" dirty="0"/>
              <a:t>Allowed developers to change zoning </a:t>
            </a:r>
            <a:r>
              <a:rPr lang="en-US" u="sng" dirty="0"/>
              <a:t>within</a:t>
            </a:r>
            <a:r>
              <a:rPr lang="en-US" dirty="0"/>
              <a:t> their proposed development</a:t>
            </a:r>
          </a:p>
          <a:p>
            <a:pPr lvl="2"/>
            <a:r>
              <a:rPr lang="en-US" dirty="0"/>
              <a:t>Enabled increased density, decreased setbacks, and clustering of residential units </a:t>
            </a:r>
            <a:r>
              <a:rPr lang="en-US" u="sng" dirty="0"/>
              <a:t>within</a:t>
            </a:r>
            <a:r>
              <a:rPr lang="en-US" dirty="0"/>
              <a:t> planned developments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0A7DC0-ED6B-732A-A97A-5DDEFD24E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34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A841C-8481-203F-9293-18CF8C85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171427"/>
            <a:ext cx="11013373" cy="1325563"/>
          </a:xfrm>
        </p:spPr>
        <p:txBody>
          <a:bodyPr>
            <a:normAutofit/>
          </a:bodyPr>
          <a:lstStyle/>
          <a:p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Implementing the Plan: </a:t>
            </a:r>
            <a:b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Blueprint Brunswick &amp; UDO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6552A79-89E4-269B-2140-DB28B4D72E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467674"/>
              </p:ext>
            </p:extLst>
          </p:nvPr>
        </p:nvGraphicFramePr>
        <p:xfrm>
          <a:off x="707572" y="162374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BE1792-0FC3-2C05-BA13-FA691632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14E85C-397A-CEBA-9E04-EE2B43CEFF8C}"/>
              </a:ext>
            </a:extLst>
          </p:cNvPr>
          <p:cNvSpPr txBox="1"/>
          <p:nvPr/>
        </p:nvSpPr>
        <p:spPr>
          <a:xfrm>
            <a:off x="4685293" y="2319416"/>
            <a:ext cx="28214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 GROWTH </a:t>
            </a:r>
          </a:p>
          <a:p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for </a:t>
            </a:r>
          </a:p>
          <a:p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Brunswick </a:t>
            </a:r>
          </a:p>
          <a:p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County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FED592-EF4B-59A2-DB9D-7AC3AD9F4B11}"/>
              </a:ext>
            </a:extLst>
          </p:cNvPr>
          <p:cNvSpPr txBox="1"/>
          <p:nvPr/>
        </p:nvSpPr>
        <p:spPr>
          <a:xfrm>
            <a:off x="5181599" y="471011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35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AFDDD-A779-3219-0BF8-01C2F7AF9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13" y="136525"/>
            <a:ext cx="10515600" cy="1325563"/>
          </a:xfrm>
        </p:spPr>
        <p:txBody>
          <a:bodyPr/>
          <a:lstStyle/>
          <a:p>
            <a:r>
              <a:rPr lang="en-US" b="1" i="1" dirty="0"/>
              <a:t>Achieving The Vision</a:t>
            </a:r>
            <a:br>
              <a:rPr lang="en-US" b="1" i="1" dirty="0"/>
            </a:br>
            <a:r>
              <a:rPr lang="en-US" sz="3600" b="1" i="1" dirty="0"/>
              <a:t>Why Is It Taking So Long?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E9490-8783-7977-8405-92B7F7802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513" y="1587086"/>
            <a:ext cx="10515600" cy="4769264"/>
          </a:xfrm>
        </p:spPr>
        <p:txBody>
          <a:bodyPr>
            <a:normAutofit/>
          </a:bodyPr>
          <a:lstStyle/>
          <a:p>
            <a:r>
              <a:rPr lang="en-US" i="1" dirty="0">
                <a:cs typeface="Calibri" panose="020F0502020204030204" pitchFamily="34" charset="0"/>
              </a:rPr>
              <a:t>Blueprint Brunswick</a:t>
            </a:r>
            <a:r>
              <a:rPr lang="en-US" dirty="0">
                <a:cs typeface="Calibri" panose="020F0502020204030204" pitchFamily="34" charset="0"/>
              </a:rPr>
              <a:t> begun in 2020, completed end of 2022</a:t>
            </a:r>
          </a:p>
          <a:p>
            <a:pPr marL="0" indent="0">
              <a:buNone/>
            </a:pPr>
            <a:endParaRPr lang="en-US" dirty="0">
              <a:cs typeface="Calibri" panose="020F0502020204030204" pitchFamily="34" charset="0"/>
            </a:endParaRPr>
          </a:p>
          <a:p>
            <a:r>
              <a:rPr lang="en-US" dirty="0">
                <a:cs typeface="Calibri" panose="020F0502020204030204" pitchFamily="34" charset="0"/>
              </a:rPr>
              <a:t>BOC approved in February 2023</a:t>
            </a:r>
          </a:p>
          <a:p>
            <a:endParaRPr lang="en-US" dirty="0"/>
          </a:p>
          <a:p>
            <a:r>
              <a:rPr lang="en-US" dirty="0"/>
              <a:t>Inconsistencies exist between current (2007) UDO and </a:t>
            </a:r>
            <a:r>
              <a:rPr lang="en-US" i="1" dirty="0"/>
              <a:t>Blueprint Brunswick</a:t>
            </a:r>
            <a:endParaRPr lang="en-US" dirty="0"/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Inconsistencies noted in 2022 plan</a:t>
            </a:r>
          </a:p>
          <a:p>
            <a:pPr marL="457200" lvl="1" indent="0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900" b="1" i="1" dirty="0">
                <a:solidFill>
                  <a:srgbClr val="9505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UDO must be revised to implement the vision of Blueprint Brunswick</a:t>
            </a:r>
          </a:p>
          <a:p>
            <a:pPr marL="0" indent="0">
              <a:buNone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38563-A66F-A21D-5A47-E840F020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02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EC812-F800-6CBA-D748-56E34196F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21" y="32051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900" b="1" i="1" dirty="0"/>
              <a:t>Why Is It Taking So Long? </a:t>
            </a:r>
            <a:br>
              <a:rPr lang="en-US" sz="4400" b="1" i="1" dirty="0"/>
            </a:br>
            <a:r>
              <a:rPr lang="en-US" sz="4000" b="1" i="1" dirty="0"/>
              <a:t>Board of Commissioners</a:t>
            </a:r>
            <a:br>
              <a:rPr lang="en-US" dirty="0"/>
            </a:br>
            <a:endParaRPr lang="en-US" sz="32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5053A-13D8-F264-F83F-B2B797158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410" y="1646074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 dirty="0">
                <a:cs typeface="Calibri" panose="020F0502020204030204" pitchFamily="34" charset="0"/>
              </a:rPr>
              <a:t>Failed to embrace implementation of </a:t>
            </a:r>
            <a:r>
              <a:rPr lang="en-US" sz="2600" i="1" dirty="0"/>
              <a:t>Blueprint Bruns</a:t>
            </a:r>
            <a:r>
              <a:rPr lang="en-US" sz="2600" dirty="0"/>
              <a:t>wick</a:t>
            </a:r>
            <a:endParaRPr lang="en-US" sz="2600" i="1" dirty="0">
              <a:solidFill>
                <a:srgbClr val="950504"/>
              </a:solidFill>
              <a:cs typeface="Calibri" panose="020F0502020204030204" pitchFamily="34" charset="0"/>
            </a:endParaRPr>
          </a:p>
          <a:p>
            <a:r>
              <a:rPr lang="en-US" sz="2600" dirty="0"/>
              <a:t>Not responding to concerns voiced by the community </a:t>
            </a:r>
          </a:p>
          <a:p>
            <a:r>
              <a:rPr lang="en-US" sz="2600" dirty="0"/>
              <a:t>Resisting efforts by Planning Dept. to align UDO guidelines with </a:t>
            </a:r>
            <a:r>
              <a:rPr lang="en-US" sz="2600" i="1" dirty="0"/>
              <a:t>Blueprint Bruns</a:t>
            </a:r>
            <a:r>
              <a:rPr lang="en-US" sz="2600" dirty="0"/>
              <a:t>wick</a:t>
            </a:r>
          </a:p>
          <a:p>
            <a:pPr marL="742950" marR="0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100" kern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Transportation Impact Analysis (TIA) Text Amendment  </a:t>
            </a:r>
            <a:endParaRPr lang="en-US" sz="2100" kern="100" dirty="0">
              <a:effectLst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100" kern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Transportation Overlay Zoning (TOZ) Text Amendment &amp; Map</a:t>
            </a:r>
          </a:p>
          <a:p>
            <a:pPr marL="742950" marR="0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100" kern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Tree &amp; Greenspace Text Amendments </a:t>
            </a:r>
            <a:endParaRPr lang="en-US" sz="21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B32C2-FBD2-B71A-EB6E-A3E57364D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F4D1691-7EE5-36EB-296A-4492AF4EB84B}"/>
              </a:ext>
            </a:extLst>
          </p:cNvPr>
          <p:cNvSpPr/>
          <p:nvPr/>
        </p:nvSpPr>
        <p:spPr>
          <a:xfrm>
            <a:off x="2290948" y="4693763"/>
            <a:ext cx="7691252" cy="16625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Current Board of Commissioners is biggest obstacle to achieving vision of smart growth</a:t>
            </a:r>
          </a:p>
        </p:txBody>
      </p:sp>
    </p:spTree>
    <p:extLst>
      <p:ext uri="{BB962C8B-B14F-4D97-AF65-F5344CB8AC3E}">
        <p14:creationId xmlns:p14="http://schemas.microsoft.com/office/powerpoint/2010/main" val="3793374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2899</TotalTime>
  <Words>861</Words>
  <Application>Microsoft Office PowerPoint</Application>
  <PresentationFormat>Widescreen</PresentationFormat>
  <Paragraphs>177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Achieving Smart Growth in Brunswick County</vt:lpstr>
      <vt:lpstr>Agenda</vt:lpstr>
      <vt:lpstr>Some Context</vt:lpstr>
      <vt:lpstr>PowerPoint Presentation</vt:lpstr>
      <vt:lpstr>Some Context: Blueprint Brunswick</vt:lpstr>
      <vt:lpstr>Implementing the Plan  The Unified Development Ordinance: UDO </vt:lpstr>
      <vt:lpstr>Implementing the Plan:  Blueprint Brunswick &amp; UDO</vt:lpstr>
      <vt:lpstr>Achieving The Vision Why Is It Taking So Long?</vt:lpstr>
      <vt:lpstr>Why Is It Taking So Long?  Board of Commissioners </vt:lpstr>
      <vt:lpstr>What Can Be Done?</vt:lpstr>
      <vt:lpstr>Evaluating Commissioner Candidates The Incumbents   </vt:lpstr>
      <vt:lpstr>Who Do Incumbents Really Represent? Largest Campaign Contributors </vt:lpstr>
      <vt:lpstr> The Challengers Underfunded and No Donations from Developers  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</dc:title>
  <dc:subject/>
  <dc:creator>noffkes28@gmail.com</dc:creator>
  <cp:lastModifiedBy>Bob Dillard</cp:lastModifiedBy>
  <cp:revision>43</cp:revision>
  <cp:lastPrinted>2024-08-12T16:11:00Z</cp:lastPrinted>
  <dcterms:created xsi:type="dcterms:W3CDTF">2023-02-25T17:40:26Z</dcterms:created>
  <dcterms:modified xsi:type="dcterms:W3CDTF">2024-09-12T01:34:55Z</dcterms:modified>
</cp:coreProperties>
</file>